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56" r:id="rId2"/>
    <p:sldId id="258" r:id="rId3"/>
    <p:sldId id="342" r:id="rId4"/>
    <p:sldId id="259" r:id="rId5"/>
    <p:sldId id="260" r:id="rId6"/>
    <p:sldId id="281" r:id="rId7"/>
    <p:sldId id="325" r:id="rId8"/>
    <p:sldId id="317" r:id="rId9"/>
    <p:sldId id="329" r:id="rId10"/>
    <p:sldId id="319" r:id="rId11"/>
    <p:sldId id="326" r:id="rId12"/>
    <p:sldId id="340" r:id="rId13"/>
    <p:sldId id="261" r:id="rId14"/>
    <p:sldId id="270" r:id="rId15"/>
    <p:sldId id="327" r:id="rId16"/>
    <p:sldId id="271" r:id="rId17"/>
    <p:sldId id="361" r:id="rId18"/>
    <p:sldId id="320" r:id="rId19"/>
    <p:sldId id="322" r:id="rId20"/>
    <p:sldId id="330" r:id="rId21"/>
    <p:sldId id="321" r:id="rId22"/>
    <p:sldId id="323" r:id="rId23"/>
    <p:sldId id="328" r:id="rId24"/>
    <p:sldId id="341" r:id="rId25"/>
    <p:sldId id="262" r:id="rId26"/>
    <p:sldId id="282" r:id="rId27"/>
    <p:sldId id="284" r:id="rId28"/>
    <p:sldId id="285" r:id="rId29"/>
    <p:sldId id="331" r:id="rId30"/>
    <p:sldId id="283" r:id="rId31"/>
    <p:sldId id="280" r:id="rId32"/>
    <p:sldId id="268" r:id="rId33"/>
    <p:sldId id="267" r:id="rId34"/>
    <p:sldId id="286" r:id="rId35"/>
    <p:sldId id="287" r:id="rId36"/>
    <p:sldId id="288" r:id="rId37"/>
    <p:sldId id="289" r:id="rId38"/>
    <p:sldId id="303" r:id="rId39"/>
    <p:sldId id="291" r:id="rId40"/>
    <p:sldId id="306" r:id="rId41"/>
    <p:sldId id="292" r:id="rId42"/>
    <p:sldId id="293" r:id="rId43"/>
    <p:sldId id="294" r:id="rId44"/>
    <p:sldId id="304" r:id="rId45"/>
    <p:sldId id="295" r:id="rId46"/>
    <p:sldId id="296" r:id="rId47"/>
    <p:sldId id="297" r:id="rId48"/>
    <p:sldId id="305" r:id="rId49"/>
    <p:sldId id="300" r:id="rId50"/>
    <p:sldId id="301" r:id="rId51"/>
    <p:sldId id="302" r:id="rId52"/>
    <p:sldId id="336" r:id="rId53"/>
    <p:sldId id="337" r:id="rId54"/>
    <p:sldId id="338" r:id="rId55"/>
    <p:sldId id="339" r:id="rId56"/>
    <p:sldId id="308" r:id="rId57"/>
    <p:sldId id="307" r:id="rId58"/>
    <p:sldId id="310" r:id="rId59"/>
    <p:sldId id="311" r:id="rId60"/>
    <p:sldId id="312" r:id="rId61"/>
    <p:sldId id="313" r:id="rId62"/>
    <p:sldId id="314" r:id="rId63"/>
    <p:sldId id="315" r:id="rId64"/>
    <p:sldId id="332" r:id="rId65"/>
    <p:sldId id="333" r:id="rId66"/>
    <p:sldId id="334" r:id="rId67"/>
    <p:sldId id="335" r:id="rId68"/>
    <p:sldId id="324" r:id="rId69"/>
    <p:sldId id="343" r:id="rId70"/>
    <p:sldId id="344" r:id="rId71"/>
    <p:sldId id="345" r:id="rId72"/>
    <p:sldId id="257" r:id="rId73"/>
    <p:sldId id="346" r:id="rId74"/>
    <p:sldId id="347" r:id="rId75"/>
    <p:sldId id="348" r:id="rId76"/>
    <p:sldId id="349" r:id="rId77"/>
    <p:sldId id="350" r:id="rId78"/>
    <p:sldId id="351" r:id="rId79"/>
    <p:sldId id="316" r:id="rId80"/>
    <p:sldId id="359" r:id="rId81"/>
    <p:sldId id="352" r:id="rId82"/>
    <p:sldId id="357" r:id="rId83"/>
    <p:sldId id="358" r:id="rId84"/>
    <p:sldId id="353" r:id="rId85"/>
    <p:sldId id="355" r:id="rId86"/>
    <p:sldId id="356" r:id="rId87"/>
    <p:sldId id="354" r:id="rId8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rrxuDx2v0ZEtgogLdI/YQ==" hashData="jK1EnyhiKCuVHiiO8NcS1/z3cFAXhKTyKEYzZ/+VOsxpPjirz18wMmaK523T0h9ApR39bLvhSPekVeS+6OgJkw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pattra Laorrattanasak" initials="SL" lastIdx="1" clrIdx="0">
    <p:extLst>
      <p:ext uri="{19B8F6BF-5375-455C-9EA6-DF929625EA0E}">
        <p15:presenceInfo xmlns:p15="http://schemas.microsoft.com/office/powerpoint/2012/main" userId="S-1-5-21-1019322397-1050042829-744968577-143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B4C7E7"/>
    <a:srgbClr val="002060"/>
    <a:srgbClr val="FFDF7F"/>
    <a:srgbClr val="F9D8C1"/>
    <a:srgbClr val="E8CAFA"/>
    <a:srgbClr val="800080"/>
    <a:srgbClr val="ABFFD1"/>
    <a:srgbClr val="E2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F0B0E-1503-43A2-B1BD-3C7F2F41236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FEA50FAE-868E-4468-B0F2-45DC9E97F453}">
      <dgm:prSet phldrT="[Text]"/>
      <dgm:spPr/>
      <dgm:t>
        <a:bodyPr/>
        <a:lstStyle/>
        <a:p>
          <a:r>
            <a: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จดทะเบียนสถานประกอบการผลิต</a:t>
          </a:r>
          <a:endParaRPr lang="th-TH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047384EF-27CE-4072-A116-A1AB873E8612}" type="parTrans" cxnId="{8B936B4C-B76D-4115-AC0C-FAD55E675088}">
      <dgm:prSet/>
      <dgm:spPr/>
      <dgm:t>
        <a:bodyPr/>
        <a:lstStyle/>
        <a:p>
          <a:endParaRPr lang="th-TH" b="1"/>
        </a:p>
      </dgm:t>
    </dgm:pt>
    <dgm:pt modelId="{609A82EA-125F-417D-B346-EA983CD4372C}" type="sibTrans" cxnId="{8B936B4C-B76D-4115-AC0C-FAD55E675088}">
      <dgm:prSet/>
      <dgm:spPr/>
      <dgm:t>
        <a:bodyPr/>
        <a:lstStyle/>
        <a:p>
          <a:endParaRPr lang="th-TH" b="1"/>
        </a:p>
      </dgm:t>
    </dgm:pt>
    <dgm:pt modelId="{AAADA423-4853-4C75-B43E-8138775F6BF5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ขึ้นทะเบียนผลิตภัณฑ์</a:t>
          </a:r>
          <a:endParaRPr lang="th-TH" b="1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7DABB02-DE73-434A-92DE-7F3FF1A4DC32}" type="parTrans" cxnId="{0F7776DB-EC5B-4449-BF57-A37C90B0F22B}">
      <dgm:prSet/>
      <dgm:spPr/>
      <dgm:t>
        <a:bodyPr/>
        <a:lstStyle/>
        <a:p>
          <a:endParaRPr lang="th-TH" b="1"/>
        </a:p>
      </dgm:t>
    </dgm:pt>
    <dgm:pt modelId="{BFC13B39-6C45-495D-95F2-9B4187ABACB4}" type="sibTrans" cxnId="{0F7776DB-EC5B-4449-BF57-A37C90B0F22B}">
      <dgm:prSet/>
      <dgm:spPr/>
      <dgm:t>
        <a:bodyPr/>
        <a:lstStyle/>
        <a:p>
          <a:endParaRPr lang="th-TH" b="1"/>
        </a:p>
      </dgm:t>
    </dgm:pt>
    <dgm:pt modelId="{2D2DB999-1436-472F-9D36-89FA5A043A9D}">
      <dgm:prSet phldrT="[Text]"/>
      <dgm:spPr/>
      <dgm:t>
        <a:bodyPr/>
        <a:lstStyle/>
        <a:p>
          <a:r>
            <a: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ใบอนุญาตขาย</a:t>
          </a:r>
          <a:endParaRPr lang="th-TH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1498956-5841-4727-BF0A-59DC923BC744}" type="parTrans" cxnId="{4A05C1E9-AC0B-4ED5-8D79-0FD42D8FB74D}">
      <dgm:prSet/>
      <dgm:spPr/>
      <dgm:t>
        <a:bodyPr/>
        <a:lstStyle/>
        <a:p>
          <a:endParaRPr lang="th-TH" b="1"/>
        </a:p>
      </dgm:t>
    </dgm:pt>
    <dgm:pt modelId="{2E5B8751-E13C-43E5-B50A-857FDD990059}" type="sibTrans" cxnId="{4A05C1E9-AC0B-4ED5-8D79-0FD42D8FB74D}">
      <dgm:prSet/>
      <dgm:spPr/>
      <dgm:t>
        <a:bodyPr/>
        <a:lstStyle/>
        <a:p>
          <a:endParaRPr lang="th-TH" b="1"/>
        </a:p>
      </dgm:t>
    </dgm:pt>
    <dgm:pt modelId="{0E7BDEFE-F554-47F6-B617-6A347DB713F3}">
      <dgm:prSet/>
      <dgm:spPr/>
      <dgm:t>
        <a:bodyPr/>
        <a:lstStyle/>
        <a:p>
          <a:r>
            <a: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ใบอนุญาตโฆษณา</a:t>
          </a:r>
          <a:endParaRPr lang="th-TH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54DC2F8-E5EA-4378-B1D5-42270A0EE6ED}" type="parTrans" cxnId="{CAD58490-9525-4BFF-AA61-71173D4470B3}">
      <dgm:prSet/>
      <dgm:spPr/>
      <dgm:t>
        <a:bodyPr/>
        <a:lstStyle/>
        <a:p>
          <a:endParaRPr lang="th-TH" b="1"/>
        </a:p>
      </dgm:t>
    </dgm:pt>
    <dgm:pt modelId="{D7C1E230-0B5E-45FF-9283-19016FECDF98}" type="sibTrans" cxnId="{CAD58490-9525-4BFF-AA61-71173D4470B3}">
      <dgm:prSet/>
      <dgm:spPr/>
      <dgm:t>
        <a:bodyPr/>
        <a:lstStyle/>
        <a:p>
          <a:endParaRPr lang="th-TH" b="1"/>
        </a:p>
      </dgm:t>
    </dgm:pt>
    <dgm:pt modelId="{67CD4895-F4D9-416C-AA3A-65E9C3B37C2B}">
      <dgm:prSet/>
      <dgm:spPr/>
      <dgm:t>
        <a:bodyPr/>
        <a:lstStyle/>
        <a:p>
          <a:r>
            <a: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หนังสือรับรองเพื่อการส่งออก</a:t>
          </a:r>
          <a:endParaRPr lang="th-TH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93C32749-BDC0-462E-9048-DBDF9E2214AF}" type="parTrans" cxnId="{CFE7A136-9649-422E-BE62-6FCDD4EA5E28}">
      <dgm:prSet/>
      <dgm:spPr/>
      <dgm:t>
        <a:bodyPr/>
        <a:lstStyle/>
        <a:p>
          <a:endParaRPr lang="th-TH" b="1"/>
        </a:p>
      </dgm:t>
    </dgm:pt>
    <dgm:pt modelId="{97693D55-D126-4C76-8C56-244CCC9FD2B3}" type="sibTrans" cxnId="{CFE7A136-9649-422E-BE62-6FCDD4EA5E28}">
      <dgm:prSet/>
      <dgm:spPr/>
      <dgm:t>
        <a:bodyPr/>
        <a:lstStyle/>
        <a:p>
          <a:endParaRPr lang="th-TH" b="1"/>
        </a:p>
      </dgm:t>
    </dgm:pt>
    <dgm:pt modelId="{58B4FFD2-15E0-4D0D-B93B-2BFD06C8EAD0}" type="pres">
      <dgm:prSet presAssocID="{5C9F0B0E-1503-43A2-B1BD-3C7F2F41236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4AC7DF7-5481-4D09-A1F4-3BF60A433242}" type="pres">
      <dgm:prSet presAssocID="{5C9F0B0E-1503-43A2-B1BD-3C7F2F412363}" presName="dummyMaxCanvas" presStyleCnt="0">
        <dgm:presLayoutVars/>
      </dgm:prSet>
      <dgm:spPr/>
    </dgm:pt>
    <dgm:pt modelId="{28B9F73A-4814-42AA-9914-2A9BCD653BFB}" type="pres">
      <dgm:prSet presAssocID="{5C9F0B0E-1503-43A2-B1BD-3C7F2F41236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87D401-99AB-42CA-A542-286C39C40EE0}" type="pres">
      <dgm:prSet presAssocID="{5C9F0B0E-1503-43A2-B1BD-3C7F2F41236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F8CC847-190E-41E6-B585-BAC85CF33FB9}" type="pres">
      <dgm:prSet presAssocID="{5C9F0B0E-1503-43A2-B1BD-3C7F2F41236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E6205D-4ABF-4048-88D6-95699F29B6FE}" type="pres">
      <dgm:prSet presAssocID="{5C9F0B0E-1503-43A2-B1BD-3C7F2F41236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93CCA5-EFDB-45E1-9A66-02803F9EF05A}" type="pres">
      <dgm:prSet presAssocID="{5C9F0B0E-1503-43A2-B1BD-3C7F2F41236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854E46-B1E7-4992-8995-5E7F67DEDB8C}" type="pres">
      <dgm:prSet presAssocID="{5C9F0B0E-1503-43A2-B1BD-3C7F2F41236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4E348B-B198-4BA0-A9A1-80112787A347}" type="pres">
      <dgm:prSet presAssocID="{5C9F0B0E-1503-43A2-B1BD-3C7F2F41236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A5A8D8-72C7-48FD-AE0F-5C5F1CBEA84C}" type="pres">
      <dgm:prSet presAssocID="{5C9F0B0E-1503-43A2-B1BD-3C7F2F41236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CDF98-F88B-4A35-92F5-2C25CCD8BE50}" type="pres">
      <dgm:prSet presAssocID="{5C9F0B0E-1503-43A2-B1BD-3C7F2F41236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6CDFC8-8C3E-47AC-8DDC-DD97CB477DC9}" type="pres">
      <dgm:prSet presAssocID="{5C9F0B0E-1503-43A2-B1BD-3C7F2F41236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877100-FD73-4E3B-9152-B4A60551A35D}" type="pres">
      <dgm:prSet presAssocID="{5C9F0B0E-1503-43A2-B1BD-3C7F2F41236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33B706-EEC4-448F-8BB0-4A5AC4B101F5}" type="pres">
      <dgm:prSet presAssocID="{5C9F0B0E-1503-43A2-B1BD-3C7F2F41236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632E5A-5F79-4576-AB1E-3C3A1AEC0326}" type="pres">
      <dgm:prSet presAssocID="{5C9F0B0E-1503-43A2-B1BD-3C7F2F41236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459A27-8C4F-4732-A7E6-6E21E7BFB5A8}" type="pres">
      <dgm:prSet presAssocID="{5C9F0B0E-1503-43A2-B1BD-3C7F2F41236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A343880-8630-48FE-BA53-3C1F991EC7E2}" type="presOf" srcId="{0E7BDEFE-F554-47F6-B617-6A347DB713F3}" destId="{B1632E5A-5F79-4576-AB1E-3C3A1AEC0326}" srcOrd="1" destOrd="0" presId="urn:microsoft.com/office/officeart/2005/8/layout/vProcess5"/>
    <dgm:cxn modelId="{2010217B-4269-4D8D-914A-413607D3A539}" type="presOf" srcId="{FEA50FAE-868E-4468-B0F2-45DC9E97F453}" destId="{28B9F73A-4814-42AA-9914-2A9BCD653BFB}" srcOrd="0" destOrd="0" presId="urn:microsoft.com/office/officeart/2005/8/layout/vProcess5"/>
    <dgm:cxn modelId="{8B936B4C-B76D-4115-AC0C-FAD55E675088}" srcId="{5C9F0B0E-1503-43A2-B1BD-3C7F2F412363}" destId="{FEA50FAE-868E-4468-B0F2-45DC9E97F453}" srcOrd="0" destOrd="0" parTransId="{047384EF-27CE-4072-A116-A1AB873E8612}" sibTransId="{609A82EA-125F-417D-B346-EA983CD4372C}"/>
    <dgm:cxn modelId="{8FD364B7-F30C-4E4D-A7CB-A86CF4102727}" type="presOf" srcId="{609A82EA-125F-417D-B346-EA983CD4372C}" destId="{62854E46-B1E7-4992-8995-5E7F67DEDB8C}" srcOrd="0" destOrd="0" presId="urn:microsoft.com/office/officeart/2005/8/layout/vProcess5"/>
    <dgm:cxn modelId="{315207D2-3883-4D82-B4BF-474061615519}" type="presOf" srcId="{D7C1E230-0B5E-45FF-9283-19016FECDF98}" destId="{7E9CDF98-F88B-4A35-92F5-2C25CCD8BE50}" srcOrd="0" destOrd="0" presId="urn:microsoft.com/office/officeart/2005/8/layout/vProcess5"/>
    <dgm:cxn modelId="{06F2D641-0F8D-4423-9B4A-2652E892585E}" type="presOf" srcId="{2D2DB999-1436-472F-9D36-89FA5A043A9D}" destId="{DC33B706-EEC4-448F-8BB0-4A5AC4B101F5}" srcOrd="1" destOrd="0" presId="urn:microsoft.com/office/officeart/2005/8/layout/vProcess5"/>
    <dgm:cxn modelId="{B1479C96-CFD7-4FFF-8A1F-45437EF1688D}" type="presOf" srcId="{BFC13B39-6C45-495D-95F2-9B4187ABACB4}" destId="{444E348B-B198-4BA0-A9A1-80112787A347}" srcOrd="0" destOrd="0" presId="urn:microsoft.com/office/officeart/2005/8/layout/vProcess5"/>
    <dgm:cxn modelId="{0362BFE3-1E96-4CAC-AE8C-1D30863F18AA}" type="presOf" srcId="{0E7BDEFE-F554-47F6-B617-6A347DB713F3}" destId="{19E6205D-4ABF-4048-88D6-95699F29B6FE}" srcOrd="0" destOrd="0" presId="urn:microsoft.com/office/officeart/2005/8/layout/vProcess5"/>
    <dgm:cxn modelId="{CAD58490-9525-4BFF-AA61-71173D4470B3}" srcId="{5C9F0B0E-1503-43A2-B1BD-3C7F2F412363}" destId="{0E7BDEFE-F554-47F6-B617-6A347DB713F3}" srcOrd="3" destOrd="0" parTransId="{354DC2F8-E5EA-4378-B1D5-42270A0EE6ED}" sibTransId="{D7C1E230-0B5E-45FF-9283-19016FECDF98}"/>
    <dgm:cxn modelId="{4A05C1E9-AC0B-4ED5-8D79-0FD42D8FB74D}" srcId="{5C9F0B0E-1503-43A2-B1BD-3C7F2F412363}" destId="{2D2DB999-1436-472F-9D36-89FA5A043A9D}" srcOrd="2" destOrd="0" parTransId="{E1498956-5841-4727-BF0A-59DC923BC744}" sibTransId="{2E5B8751-E13C-43E5-B50A-857FDD990059}"/>
    <dgm:cxn modelId="{CFE7A136-9649-422E-BE62-6FCDD4EA5E28}" srcId="{5C9F0B0E-1503-43A2-B1BD-3C7F2F412363}" destId="{67CD4895-F4D9-416C-AA3A-65E9C3B37C2B}" srcOrd="4" destOrd="0" parTransId="{93C32749-BDC0-462E-9048-DBDF9E2214AF}" sibTransId="{97693D55-D126-4C76-8C56-244CCC9FD2B3}"/>
    <dgm:cxn modelId="{78A8E1F0-D708-44F1-B436-FF34D8859936}" type="presOf" srcId="{67CD4895-F4D9-416C-AA3A-65E9C3B37C2B}" destId="{1993CCA5-EFDB-45E1-9A66-02803F9EF05A}" srcOrd="0" destOrd="0" presId="urn:microsoft.com/office/officeart/2005/8/layout/vProcess5"/>
    <dgm:cxn modelId="{02773184-E068-49F7-B962-F74AB7FFBF39}" type="presOf" srcId="{2E5B8751-E13C-43E5-B50A-857FDD990059}" destId="{68A5A8D8-72C7-48FD-AE0F-5C5F1CBEA84C}" srcOrd="0" destOrd="0" presId="urn:microsoft.com/office/officeart/2005/8/layout/vProcess5"/>
    <dgm:cxn modelId="{33A797EC-7185-4CBA-83D5-3FECC14E185A}" type="presOf" srcId="{AAADA423-4853-4C75-B43E-8138775F6BF5}" destId="{9287D401-99AB-42CA-A542-286C39C40EE0}" srcOrd="0" destOrd="0" presId="urn:microsoft.com/office/officeart/2005/8/layout/vProcess5"/>
    <dgm:cxn modelId="{8A5834A2-DAED-4908-870C-58F02D01D76E}" type="presOf" srcId="{AAADA423-4853-4C75-B43E-8138775F6BF5}" destId="{63877100-FD73-4E3B-9152-B4A60551A35D}" srcOrd="1" destOrd="0" presId="urn:microsoft.com/office/officeart/2005/8/layout/vProcess5"/>
    <dgm:cxn modelId="{0F7776DB-EC5B-4449-BF57-A37C90B0F22B}" srcId="{5C9F0B0E-1503-43A2-B1BD-3C7F2F412363}" destId="{AAADA423-4853-4C75-B43E-8138775F6BF5}" srcOrd="1" destOrd="0" parTransId="{57DABB02-DE73-434A-92DE-7F3FF1A4DC32}" sibTransId="{BFC13B39-6C45-495D-95F2-9B4187ABACB4}"/>
    <dgm:cxn modelId="{0E4C2D30-0FE6-49F6-8C8B-1BDC770E705D}" type="presOf" srcId="{FEA50FAE-868E-4468-B0F2-45DC9E97F453}" destId="{416CDFC8-8C3E-47AC-8DDC-DD97CB477DC9}" srcOrd="1" destOrd="0" presId="urn:microsoft.com/office/officeart/2005/8/layout/vProcess5"/>
    <dgm:cxn modelId="{72DBAA39-0191-48DB-A5E7-E0DD3952D3CB}" type="presOf" srcId="{2D2DB999-1436-472F-9D36-89FA5A043A9D}" destId="{6F8CC847-190E-41E6-B585-BAC85CF33FB9}" srcOrd="0" destOrd="0" presId="urn:microsoft.com/office/officeart/2005/8/layout/vProcess5"/>
    <dgm:cxn modelId="{BD4D6008-1D3A-4F9A-B0AC-B524F5C1F9D6}" type="presOf" srcId="{67CD4895-F4D9-416C-AA3A-65E9C3B37C2B}" destId="{44459A27-8C4F-4732-A7E6-6E21E7BFB5A8}" srcOrd="1" destOrd="0" presId="urn:microsoft.com/office/officeart/2005/8/layout/vProcess5"/>
    <dgm:cxn modelId="{E9EF22B1-1DF4-40C6-87CC-7F1314214182}" type="presOf" srcId="{5C9F0B0E-1503-43A2-B1BD-3C7F2F412363}" destId="{58B4FFD2-15E0-4D0D-B93B-2BFD06C8EAD0}" srcOrd="0" destOrd="0" presId="urn:microsoft.com/office/officeart/2005/8/layout/vProcess5"/>
    <dgm:cxn modelId="{ECA25F29-4D6F-414F-A509-3C373C1A35B5}" type="presParOf" srcId="{58B4FFD2-15E0-4D0D-B93B-2BFD06C8EAD0}" destId="{84AC7DF7-5481-4D09-A1F4-3BF60A433242}" srcOrd="0" destOrd="0" presId="urn:microsoft.com/office/officeart/2005/8/layout/vProcess5"/>
    <dgm:cxn modelId="{E0E88208-67D7-411F-B5DF-E04BCEFB471D}" type="presParOf" srcId="{58B4FFD2-15E0-4D0D-B93B-2BFD06C8EAD0}" destId="{28B9F73A-4814-42AA-9914-2A9BCD653BFB}" srcOrd="1" destOrd="0" presId="urn:microsoft.com/office/officeart/2005/8/layout/vProcess5"/>
    <dgm:cxn modelId="{A86E5CAB-4034-487A-BCC1-2E4D8C8CA121}" type="presParOf" srcId="{58B4FFD2-15E0-4D0D-B93B-2BFD06C8EAD0}" destId="{9287D401-99AB-42CA-A542-286C39C40EE0}" srcOrd="2" destOrd="0" presId="urn:microsoft.com/office/officeart/2005/8/layout/vProcess5"/>
    <dgm:cxn modelId="{A2BDBC45-6476-4CAC-84EB-B0F210D055F9}" type="presParOf" srcId="{58B4FFD2-15E0-4D0D-B93B-2BFD06C8EAD0}" destId="{6F8CC847-190E-41E6-B585-BAC85CF33FB9}" srcOrd="3" destOrd="0" presId="urn:microsoft.com/office/officeart/2005/8/layout/vProcess5"/>
    <dgm:cxn modelId="{D0912763-9744-4D18-BF60-3B9BA1B6DC11}" type="presParOf" srcId="{58B4FFD2-15E0-4D0D-B93B-2BFD06C8EAD0}" destId="{19E6205D-4ABF-4048-88D6-95699F29B6FE}" srcOrd="4" destOrd="0" presId="urn:microsoft.com/office/officeart/2005/8/layout/vProcess5"/>
    <dgm:cxn modelId="{6A2EB669-8AA4-4A1E-9392-CEA040088B90}" type="presParOf" srcId="{58B4FFD2-15E0-4D0D-B93B-2BFD06C8EAD0}" destId="{1993CCA5-EFDB-45E1-9A66-02803F9EF05A}" srcOrd="5" destOrd="0" presId="urn:microsoft.com/office/officeart/2005/8/layout/vProcess5"/>
    <dgm:cxn modelId="{61C8D0BF-C199-4BC0-821D-4F37175A492D}" type="presParOf" srcId="{58B4FFD2-15E0-4D0D-B93B-2BFD06C8EAD0}" destId="{62854E46-B1E7-4992-8995-5E7F67DEDB8C}" srcOrd="6" destOrd="0" presId="urn:microsoft.com/office/officeart/2005/8/layout/vProcess5"/>
    <dgm:cxn modelId="{8695ACA1-0322-45E5-AAFA-C68F7F4999C3}" type="presParOf" srcId="{58B4FFD2-15E0-4D0D-B93B-2BFD06C8EAD0}" destId="{444E348B-B198-4BA0-A9A1-80112787A347}" srcOrd="7" destOrd="0" presId="urn:microsoft.com/office/officeart/2005/8/layout/vProcess5"/>
    <dgm:cxn modelId="{D1D99990-E33B-4C56-A2CA-018483E2851C}" type="presParOf" srcId="{58B4FFD2-15E0-4D0D-B93B-2BFD06C8EAD0}" destId="{68A5A8D8-72C7-48FD-AE0F-5C5F1CBEA84C}" srcOrd="8" destOrd="0" presId="urn:microsoft.com/office/officeart/2005/8/layout/vProcess5"/>
    <dgm:cxn modelId="{FED32458-3B20-4A43-AE15-3767190C06B5}" type="presParOf" srcId="{58B4FFD2-15E0-4D0D-B93B-2BFD06C8EAD0}" destId="{7E9CDF98-F88B-4A35-92F5-2C25CCD8BE50}" srcOrd="9" destOrd="0" presId="urn:microsoft.com/office/officeart/2005/8/layout/vProcess5"/>
    <dgm:cxn modelId="{39A58CEB-DEA6-4483-A265-11871894267B}" type="presParOf" srcId="{58B4FFD2-15E0-4D0D-B93B-2BFD06C8EAD0}" destId="{416CDFC8-8C3E-47AC-8DDC-DD97CB477DC9}" srcOrd="10" destOrd="0" presId="urn:microsoft.com/office/officeart/2005/8/layout/vProcess5"/>
    <dgm:cxn modelId="{329E44CD-D3AC-4DA9-A614-0D3D64A917EC}" type="presParOf" srcId="{58B4FFD2-15E0-4D0D-B93B-2BFD06C8EAD0}" destId="{63877100-FD73-4E3B-9152-B4A60551A35D}" srcOrd="11" destOrd="0" presId="urn:microsoft.com/office/officeart/2005/8/layout/vProcess5"/>
    <dgm:cxn modelId="{DE7BE1A7-6841-432F-BCD8-9B761DF60761}" type="presParOf" srcId="{58B4FFD2-15E0-4D0D-B93B-2BFD06C8EAD0}" destId="{DC33B706-EEC4-448F-8BB0-4A5AC4B101F5}" srcOrd="12" destOrd="0" presId="urn:microsoft.com/office/officeart/2005/8/layout/vProcess5"/>
    <dgm:cxn modelId="{2A2CBA86-9EB9-4F54-9246-957AFE5BE96D}" type="presParOf" srcId="{58B4FFD2-15E0-4D0D-B93B-2BFD06C8EAD0}" destId="{B1632E5A-5F79-4576-AB1E-3C3A1AEC0326}" srcOrd="13" destOrd="0" presId="urn:microsoft.com/office/officeart/2005/8/layout/vProcess5"/>
    <dgm:cxn modelId="{F08CAC01-3327-471D-991D-6FAF6319CA08}" type="presParOf" srcId="{58B4FFD2-15E0-4D0D-B93B-2BFD06C8EAD0}" destId="{44459A27-8C4F-4732-A7E6-6E21E7BFB5A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9F73A-4814-42AA-9914-2A9BCD653BFB}">
      <dsp:nvSpPr>
        <dsp:cNvPr id="0" name=""/>
        <dsp:cNvSpPr/>
      </dsp:nvSpPr>
      <dsp:spPr>
        <a:xfrm>
          <a:off x="0" y="0"/>
          <a:ext cx="4201081" cy="724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จดทะเบียนสถานประกอบการผลิต</a:t>
          </a:r>
          <a:endParaRPr lang="th-TH" sz="2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21221" y="21221"/>
        <a:ext cx="3334473" cy="682099"/>
      </dsp:txXfrm>
    </dsp:sp>
    <dsp:sp modelId="{9287D401-99AB-42CA-A542-286C39C40EE0}">
      <dsp:nvSpPr>
        <dsp:cNvPr id="0" name=""/>
        <dsp:cNvSpPr/>
      </dsp:nvSpPr>
      <dsp:spPr>
        <a:xfrm>
          <a:off x="313717" y="825172"/>
          <a:ext cx="4201081" cy="724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rPr>
            <a:t>ขึ้นทะเบียนผลิตภัณฑ์</a:t>
          </a:r>
          <a:endParaRPr lang="th-TH" sz="2600" b="1" kern="1200" dirty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334938" y="846393"/>
        <a:ext cx="3373970" cy="682099"/>
      </dsp:txXfrm>
    </dsp:sp>
    <dsp:sp modelId="{6F8CC847-190E-41E6-B585-BAC85CF33FB9}">
      <dsp:nvSpPr>
        <dsp:cNvPr id="0" name=""/>
        <dsp:cNvSpPr/>
      </dsp:nvSpPr>
      <dsp:spPr>
        <a:xfrm>
          <a:off x="627434" y="1650344"/>
          <a:ext cx="4201081" cy="7245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ใบอนุญาตขาย</a:t>
          </a:r>
          <a:endParaRPr lang="th-TH" sz="2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648655" y="1671565"/>
        <a:ext cx="3373970" cy="682099"/>
      </dsp:txXfrm>
    </dsp:sp>
    <dsp:sp modelId="{19E6205D-4ABF-4048-88D6-95699F29B6FE}">
      <dsp:nvSpPr>
        <dsp:cNvPr id="0" name=""/>
        <dsp:cNvSpPr/>
      </dsp:nvSpPr>
      <dsp:spPr>
        <a:xfrm>
          <a:off x="941151" y="2475517"/>
          <a:ext cx="4201081" cy="7245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ใบอนุญาตโฆษณา</a:t>
          </a:r>
          <a:endParaRPr lang="th-TH" sz="2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962372" y="2496738"/>
        <a:ext cx="3373970" cy="682099"/>
      </dsp:txXfrm>
    </dsp:sp>
    <dsp:sp modelId="{1993CCA5-EFDB-45E1-9A66-02803F9EF05A}">
      <dsp:nvSpPr>
        <dsp:cNvPr id="0" name=""/>
        <dsp:cNvSpPr/>
      </dsp:nvSpPr>
      <dsp:spPr>
        <a:xfrm>
          <a:off x="1254868" y="3300689"/>
          <a:ext cx="4201081" cy="7245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latin typeface="TH Sarabun New" panose="020B0500040200020003" pitchFamily="34" charset="-34"/>
              <a:cs typeface="TH Sarabun New" panose="020B0500040200020003" pitchFamily="34" charset="-34"/>
            </a:rPr>
            <a:t>หนังสือรับรองเพื่อการส่งออก</a:t>
          </a:r>
          <a:endParaRPr lang="th-TH" sz="2600" b="1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276089" y="3321910"/>
        <a:ext cx="3373970" cy="682099"/>
      </dsp:txXfrm>
    </dsp:sp>
    <dsp:sp modelId="{62854E46-B1E7-4992-8995-5E7F67DEDB8C}">
      <dsp:nvSpPr>
        <dsp:cNvPr id="0" name=""/>
        <dsp:cNvSpPr/>
      </dsp:nvSpPr>
      <dsp:spPr>
        <a:xfrm>
          <a:off x="3730129" y="529317"/>
          <a:ext cx="470952" cy="47095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/>
        </a:p>
      </dsp:txBody>
      <dsp:txXfrm>
        <a:off x="3836093" y="529317"/>
        <a:ext cx="259024" cy="354391"/>
      </dsp:txXfrm>
    </dsp:sp>
    <dsp:sp modelId="{444E348B-B198-4BA0-A9A1-80112787A347}">
      <dsp:nvSpPr>
        <dsp:cNvPr id="0" name=""/>
        <dsp:cNvSpPr/>
      </dsp:nvSpPr>
      <dsp:spPr>
        <a:xfrm>
          <a:off x="4043846" y="1354490"/>
          <a:ext cx="470952" cy="4709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/>
        </a:p>
      </dsp:txBody>
      <dsp:txXfrm>
        <a:off x="4149810" y="1354490"/>
        <a:ext cx="259024" cy="354391"/>
      </dsp:txXfrm>
    </dsp:sp>
    <dsp:sp modelId="{68A5A8D8-72C7-48FD-AE0F-5C5F1CBEA84C}">
      <dsp:nvSpPr>
        <dsp:cNvPr id="0" name=""/>
        <dsp:cNvSpPr/>
      </dsp:nvSpPr>
      <dsp:spPr>
        <a:xfrm>
          <a:off x="4357563" y="2167586"/>
          <a:ext cx="470952" cy="47095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/>
        </a:p>
      </dsp:txBody>
      <dsp:txXfrm>
        <a:off x="4463527" y="2167586"/>
        <a:ext cx="259024" cy="354391"/>
      </dsp:txXfrm>
    </dsp:sp>
    <dsp:sp modelId="{7E9CDF98-F88B-4A35-92F5-2C25CCD8BE50}">
      <dsp:nvSpPr>
        <dsp:cNvPr id="0" name=""/>
        <dsp:cNvSpPr/>
      </dsp:nvSpPr>
      <dsp:spPr>
        <a:xfrm>
          <a:off x="4671280" y="3000809"/>
          <a:ext cx="470952" cy="47095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/>
        </a:p>
      </dsp:txBody>
      <dsp:txXfrm>
        <a:off x="4777244" y="3000809"/>
        <a:ext cx="259024" cy="35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1A04D-1356-45B9-A309-3CB008E8E1A0}" type="datetimeFigureOut">
              <a:rPr lang="th-TH" smtClean="0"/>
              <a:t>23/11/61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85EE-4A16-4D4C-AAB6-7E4F792F0D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988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158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หัวข้อที่เกี่ยวข้อง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หน้าที่ของผู้ประกอบการด้านเครื่องมือแพทย์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การต่ออายุ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การเลิกกิจการ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เครื่องมือแพทย์ที่ห้ามมิให้ผู้ใดผลิต นำเข้าหรือขายเครื่องมือแพทย์ และห้ามโฆษณา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992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142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/>
              <a:t>เครื่องมือแพทย์ทั่วไป </a:t>
            </a:r>
            <a:br>
              <a:rPr lang="th-TH" dirty="0" smtClean="0"/>
            </a:br>
            <a:r>
              <a:rPr lang="th-TH" dirty="0" smtClean="0"/>
              <a:t>• เครื่องมือแพทย์อื่นๆ ที่นอกเหนือจากเครื่องมือแพทย์ที่ต้อง ได้รับอนุญาตและที่ต้องแจ้งรายการละเอียด </a:t>
            </a:r>
            <a:br>
              <a:rPr lang="th-TH" dirty="0" smtClean="0"/>
            </a:br>
            <a:r>
              <a:rPr lang="th-TH" dirty="0" smtClean="0"/>
              <a:t>• เครื่องมือแพทย์ที่กำ หนดคุณภาพมาตรฐาน คือ </a:t>
            </a:r>
            <a:br>
              <a:rPr lang="th-TH" dirty="0" smtClean="0"/>
            </a:br>
            <a:r>
              <a:rPr lang="th-TH" dirty="0" smtClean="0"/>
              <a:t>- กระบอกฉีดยาผ่านใต้ผิวหนังปราศจากเชื้อชนิดใช้ครั้งเดียว </a:t>
            </a:r>
            <a:br>
              <a:rPr lang="th-TH" dirty="0" smtClean="0"/>
            </a:br>
            <a:r>
              <a:rPr lang="th-TH" dirty="0" smtClean="0"/>
              <a:t>- กระบอกฉีดอินซูลินปราศจากเชื้อชนิดใช้ครั้งเดียวที่ใช้กับ อินซูลินที่มีความแรงอินซูลิน 40 หน่วยของอินซูลินต่อลูกบาศก์เซนติเมตร (</a:t>
            </a:r>
            <a:r>
              <a:rPr lang="en-US" dirty="0" smtClean="0"/>
              <a:t>U-40) </a:t>
            </a:r>
            <a:r>
              <a:rPr lang="th-TH" dirty="0" smtClean="0"/>
              <a:t>หรืออินซูลินที่มีความแรงอินซูลิน 100 หน่วยของอินซูลินต่อลูกบาศก์เซนติเมตร (</a:t>
            </a:r>
            <a:r>
              <a:rPr lang="en-US" dirty="0" smtClean="0"/>
              <a:t>U-100)</a:t>
            </a:r>
          </a:p>
          <a:p>
            <a:r>
              <a:rPr lang="th-TH" dirty="0" smtClean="0"/>
              <a:t>อ้างอิง หน้าที่ของผู้ปประกอบการด้านเครื่องมือแพทย์ กองควบคุมเครื่องมือแพทย์ สำนักงานคณะกรรมการอาหารและยา พิมพ์ครั้งที่ 1 : กันยายน 2555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35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6853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064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85EE-4A16-4D4C-AAB6-7E4F792F0D63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89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BE647-6BEA-43B8-BE1E-3891B6926CCE}" type="datetime1">
              <a:rPr lang="th-TH" smtClean="0"/>
              <a:t>23/11/61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107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F70FA-41C3-4A10-8E4E-B87C6FB8071D}" type="datetime1">
              <a:rPr lang="th-TH" smtClean="0"/>
              <a:t>23/11/61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61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28B-7D30-47F0-A690-BCA16E81B5B6}" type="datetime1">
              <a:rPr lang="th-TH" smtClean="0"/>
              <a:t>23/11/61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8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FBD1-D27C-45B1-BA8B-0CDF0A9482EB}" type="datetime1">
              <a:rPr lang="th-TH" smtClean="0"/>
              <a:t>23/11/61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398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FCF24-31D5-455E-B776-618B9A1C8CD4}" type="datetime1">
              <a:rPr lang="th-TH" smtClean="0"/>
              <a:t>23/11/61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19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A8D-DB8E-4D19-BC13-46CC079A1440}" type="datetime1">
              <a:rPr lang="th-TH" smtClean="0"/>
              <a:t>23/11/61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545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45AD-CF2C-48A8-9C22-7AC94E9DA507}" type="datetime1">
              <a:rPr lang="th-TH" smtClean="0"/>
              <a:t>23/11/61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52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6248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8399-8240-47F0-9D9B-A6E1E04D4ECE}" type="datetime1">
              <a:rPr lang="th-TH" smtClean="0"/>
              <a:t>23/11/61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BD18A084-DF1D-444B-B5A3-79411EE67827}" type="slidenum">
              <a:rPr lang="th-TH" smtClean="0"/>
              <a:pPr/>
              <a:t>‹#›</a:t>
            </a:fld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44" y="365126"/>
            <a:ext cx="1245704" cy="4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9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4D3-98D9-4966-99BD-8EB640A9F45C}" type="datetime1">
              <a:rPr lang="th-TH" smtClean="0"/>
              <a:t>23/11/61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53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A6E5E-3E2E-4A3C-8C87-24C2B1044B1B}" type="datetime1">
              <a:rPr lang="th-TH" smtClean="0"/>
              <a:t>23/11/61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026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021-E6AD-433D-B381-D0552A6EAE5E}" type="datetime1">
              <a:rPr lang="th-TH" smtClean="0"/>
              <a:t>23/11/61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3972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C7AE0-6512-446D-AAE0-0F3855B9EBCB}" type="datetime1">
              <a:rPr lang="th-TH" smtClean="0"/>
              <a:t>23/11/61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8A084-DF1D-444B-B5A3-79411EE6782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0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1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HARMONIZATION/ASEAN%20HARMONIZATION/ASEAN%20Medical%20Device%20Directive%20%E0%B8%97%E0%B8%B5%E0%B9%88%E0%B8%A5%E0%B8%87%E0%B8%99%E0%B8%B2%E0%B8%A1%E0%B9%81%E0%B8%A5%E0%B9%89%E0%B8%A7/AMDD_Document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da.or.th/rqm/images/PoliciesRegGuidelines/FDA/MDGMPguideline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0.png"/><Relationship Id="rId7" Type="http://schemas.openxmlformats.org/officeDocument/2006/relationships/hyperlink" Target="https://www.nstda.or.th/rqm/images/PoliciesRegGuidelines/FDA/form/lisensedimportMD1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stda.or.th/rqm/images/PoliciesRegGuidelines/FDA/form/lisensedproduceMD1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png"/><Relationship Id="rId7" Type="http://schemas.openxmlformats.org/officeDocument/2006/relationships/hyperlink" Target="https://www.nstda.or.th/rqm/images/PoliciesRegGuidelines/FDA/form/notifiedimportMD1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stda.or.th/rqm/images/PoliciesRegGuidelines/FDA/form/notifiedproduceMD1.pdf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da.or.th/rqm/images/PoliciesRegGuidelines/FDA/MD_nonIVD_-CSD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3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4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3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6.xml"/><Relationship Id="rId5" Type="http://schemas.openxmlformats.org/officeDocument/2006/relationships/slide" Target="slide28.xml"/><Relationship Id="rId4" Type="http://schemas.openxmlformats.org/officeDocument/2006/relationships/slide" Target="slide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31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2.xml"/><Relationship Id="rId5" Type="http://schemas.openxmlformats.org/officeDocument/2006/relationships/slide" Target="slide48.xml"/><Relationship Id="rId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52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da.or.th/rqm/images/PoliciesRegGuidelines/FDA/2551MDact.pdf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53.xml"/><Relationship Id="rId4" Type="http://schemas.openxmlformats.org/officeDocument/2006/relationships/slide" Target="slide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31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4.xml"/><Relationship Id="rId5" Type="http://schemas.openxmlformats.org/officeDocument/2006/relationships/slide" Target="slide52.xml"/><Relationship Id="rId4" Type="http://schemas.openxmlformats.org/officeDocument/2006/relationships/slide" Target="slide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1.xml"/><Relationship Id="rId5" Type="http://schemas.openxmlformats.org/officeDocument/2006/relationships/slide" Target="slide51.xml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da.moph.go.th/Shared%20Documents/%E0%B8%84%E0%B8%B9%E0%B9%88%E0%B8%A1%E0%B8%B7%E0%B8%AD%E0%B8%9B%E0%B8%A3%E0%B8%B0%E0%B8%8A%E0%B8%B2%E0%B8%8A%E0%B8%99/%E0%B8%81%E0%B8%AD%E0%B8%87%E0%B8%84%E0%B8%A7%E0%B8%9A%E0%B8%84%E0%B8%B8%E0%B8%A1%E0%B9%80%E0%B8%84%E0%B8%A3%E0%B8%B7%E0%B9%88%E0%B8%AD%E0%B8%87%E0%B8%A1%E0%B8%B7%E0%B8%AD%E0%B9%81%E0%B8%9E%E0%B8%97%E0%B8%A2%E0%B9%8C.pdf" TargetMode="External"/><Relationship Id="rId5" Type="http://schemas.openxmlformats.org/officeDocument/2006/relationships/hyperlink" Target="http://www.fda.moph.go.th/sites/Medical/SitePages/New_LawInformation.aspx" TargetMode="Externa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2.xml"/><Relationship Id="rId3" Type="http://schemas.openxmlformats.org/officeDocument/2006/relationships/slide" Target="slide58.xml"/><Relationship Id="rId7" Type="http://schemas.openxmlformats.org/officeDocument/2006/relationships/slide" Target="slide61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3.xml"/><Relationship Id="rId5" Type="http://schemas.openxmlformats.org/officeDocument/2006/relationships/slide" Target="slide60.xml"/><Relationship Id="rId4" Type="http://schemas.openxmlformats.org/officeDocument/2006/relationships/slide" Target="slide59.xml"/><Relationship Id="rId9" Type="http://schemas.openxmlformats.org/officeDocument/2006/relationships/slide" Target="slide3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fda.moph.go.th/sites/Medical/SitePages/L5Permission.aspx?RootFolder=/sites/Medical/relative/%E0%B8%81%E0%B8%B2%E0%B8%A3%E0%B8%A2%E0%B8%B7%E0%B9%88%E0%B8%99%E0%B8%82%E0%B8%AD%E0%B9%83%E0%B8%9A%E0%B8%AD%E0%B8%99%E0%B8%B8%E0%B8%8D%E0%B8%B2%E0%B8%95%E0%B8%82%E0%B8%B2%E0%B8%A2%E0%B9%80%E0%B8%84%E0%B8%A3%E0%B8%B7%E0%B9%88%E0%B8%AD%E0%B8%87%E0%B8%A1%E0%B8%B7%E0%B8%AD%E0%B9%81%E0%B8%9E%E0%B8%97%E0%B8%A2%E0%B9%8C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1.xml"/><Relationship Id="rId4" Type="http://schemas.openxmlformats.org/officeDocument/2006/relationships/slide" Target="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5Permission.aspx?RootFolder=/sites/Medical/relative/%E0%B8%82%E0%B8%B1%E0%B9%89%E0%B8%99%E0%B8%95%E0%B8%AD%E0%B8%99%E0%B8%81%E0%B8%B2%E0%B8%A3%E0%B8%95%E0%B8%B4%E0%B8%94%E0%B8%95%E0%B9%88%E0%B8%AD%E0%B9%80%E0%B8%9E%E0%B8%B7%E0%B9%88%E0%B8%AD%E0%B8%A2%E0%B8%B7%E0%B9%88%E0%B8%99%E0%B8%84%E0%B8%B3%E0%B8%82%E0%B8%AD%E0%B9%81%E0%B8%A5%E0%B8%B0%E0%B8%82%E0%B8%AD%E0%B8%84%E0%B8%B3%E0%B8%9B%E0%B8%A3%E0%B8%B6%E0%B8%81%E0%B8%A9%E0%B8%B2%E0%B8%82%E0%B8%AD%E0%B8%87%E0%B8%81%E0%B8%AD%E0%B8%87%E0%B8%84%E0%B8%A7%E0%B8%9A%E0%B8%84%E0%B8%B8%E0%B8%A1%E0%B9%80%E0%B8%84%E0%B8%A3%E0%B8%B7%E0%B9%88%E0%B8%AD%E0%B8%87%E0%B8%A1%E0%B8%B7%E0%B8%AD%E0%B9%81%E0%B8%9E%E0%B8%97%E0%B8%A2%E0%B9%8C" TargetMode="External"/><Relationship Id="rId2" Type="http://schemas.openxmlformats.org/officeDocument/2006/relationships/hyperlink" Target="http://www.fda.moph.go.th/sites/Medical/Pages/Main.asp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slide" Target="slide3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tda.or.th/rqm/images/PoliciesRegGuidelines/FDA/form/lisensedproduceMD1.pdf" TargetMode="Externa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3.xml"/><Relationship Id="rId5" Type="http://schemas.openxmlformats.org/officeDocument/2006/relationships/image" Target="../media/image12.png"/><Relationship Id="rId10" Type="http://schemas.openxmlformats.org/officeDocument/2006/relationships/slide" Target="slide77.xml"/><Relationship Id="rId4" Type="http://schemas.openxmlformats.org/officeDocument/2006/relationships/image" Target="../media/image11.png"/><Relationship Id="rId9" Type="http://schemas.openxmlformats.org/officeDocument/2006/relationships/hyperlink" Target="https://www.nstda.or.th/rqm/images/PoliciesRegGuidelines/FDA/form/lisensedimportMD1.pdf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tda.or.th/rqm/images/PoliciesRegGuidelines/FDA/form/notifiedproduceMD1.pdf" TargetMode="External"/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75.xml"/><Relationship Id="rId5" Type="http://schemas.openxmlformats.org/officeDocument/2006/relationships/image" Target="../media/image16.png"/><Relationship Id="rId10" Type="http://schemas.openxmlformats.org/officeDocument/2006/relationships/slide" Target="slide77.xml"/><Relationship Id="rId4" Type="http://schemas.openxmlformats.org/officeDocument/2006/relationships/image" Target="../media/image15.png"/><Relationship Id="rId9" Type="http://schemas.openxmlformats.org/officeDocument/2006/relationships/hyperlink" Target="https://www.nstda.or.th/rqm/images/PoliciesRegGuidelines/FDA/form/notifiedimportMD1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tda.or.th/rqm/images/PoliciesRegGuidelines/FDA/MD_nonIVD_-CSDT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stda.or.th/rqm/images/PoliciesRegGuidelines/FDA/riskbasedClassificationofMD.pdf" TargetMode="External"/><Relationship Id="rId5" Type="http://schemas.openxmlformats.org/officeDocument/2006/relationships/image" Target="../media/image19.png"/><Relationship Id="rId4" Type="http://schemas.openxmlformats.org/officeDocument/2006/relationships/slide" Target="slide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hyperlink" Target="http://www.fda.moph.go.th/sites/Medical/SitePages/L5Permission.aspx?RootFolder=/sites/Medical/relative/%E0%B8%81%E0%B8%B2%E0%B8%A3%E0%B8%A2%E0%B8%B7%E0%B9%88%E0%B8%99%E0%B8%82%E0%B8%AD%E0%B9%83%E0%B8%9A%E0%B8%AD%E0%B8%99%E0%B8%B8%E0%B8%8D%E0%B8%B2%E0%B8%95%E0%B8%82%E0%B8%B2%E0%B8%A2%E0%B9%80%E0%B8%84%E0%B8%A3%E0%B8%B7%E0%B9%88%E0%B8%AD%E0%B8%87%E0%B8%A1%E0%B8%B7%E0%B8%AD%E0%B9%81%E0%B8%9E%E0%B8%97%E0%B8%A2%E0%B9%8C" TargetMode="External"/><Relationship Id="rId7" Type="http://schemas.openxmlformats.org/officeDocument/2006/relationships/hyperlink" Target="http://fdaserv.fda.moph.go.th/impmdc/index.asp" TargetMode="External"/><Relationship Id="rId2" Type="http://schemas.openxmlformats.org/officeDocument/2006/relationships/hyperlink" Target="http://www.fda.moph.go.th/sites/medical/download/forms/allitems.aspx?paged=true&amp;pagedprev=true&amp;p_sortbehavior=1&amp;p_fileleafref=%E0%B9%81%E0%B8%9A%E0%B8%9A+%E0%B8%82.%E0%B8%9E.1+%E0%B8%84%E0%B8%B3%E0%B8%82%E0%B8%AD%E0%B8%AD%E0%B8%99%E0%B8%B8%E0%B8%8D%E0%B8%B2%E0%B8%95%E0%B8%82%E0%B8%B2%E0%B8%A2%E0%B9%80%E0%B8%84%E0%B8%A3%E0%B8%B7%E0%B9%88%E0%B8%AD%E0%B8%87%E0%B8%A1%E0%B8%B7%E0%B8%AD%E0%B9%81%E0%B8%9E%E0%B8%97%E0%B8%A2%E0%B9%8C&amp;p_id=26&amp;rootfolder=/sites/medical/download/%E0%B9%81%E0%B8%9A%E0%B8%9A%E0%B8%9F%E0%B8%AD%E0%B8%A3%E0%B9%8C%E0%B8%A1%E0%B8%81%E0%B8%B2%E0%B8%A3%E0%B8%82%E0%B8%AD%E0%B8%AD%E0%B8%99%E0%B8%B8%E0%B8%8D%E0%B8%B2%E0%B8%95%E0%B9%80%E0%B8%81%E0%B8%B5%E0%B9%88%E0%B8%A2%E0%B8%A7%E0%B8%81%E0%B8%B1%E0%B8%9A%E0%B9%80%E0%B8%84%E0%B8%A3%E0%B8%B7%E0%B9%88%E0%B8%AD%E0%B8%87%E0%B8%A1%E0%B8%B7%E0%B8%AD%E0%B9%80%E0%B9%80%E0%B8%9E%E0%B8%97%E0%B8%A2%E0%B9%8C&amp;pagefirstrow=31&amp;view=%7bf0ebcc25-5da2-4bc3-bfc9-2489657a63f0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fda.moph.go.th/sites/Medical/SitePages/L5Permission.aspx?RootFolder=/sites/Medical/relative/%E0%B8%87%E0%B8%B2%E0%B8%99%E0%B8%AB%E0%B8%99%E0%B8%B1%E0%B8%87%E0%B8%AA%E0%B8%B7%E0%B8%AD%E0%B8%A3%E0%B8%B1%E0%B8%9A%E0%B8%A3%E0%B8%AD%E0%B8%87%E0%B8%9B%E0%B8%A3%E0%B8%B0%E0%B8%81%E0%B8%AD%E0%B8%9A%E0%B8%81%E0%B8%B2%E0%B8%A3%E0%B8%99%E0%B8%B3%E0%B9%80%E0%B8%82%E0%B9%89%E0%B8%B2%E0%B9%80%E0%B8%84%E0%B8%A3%E0%B8%B7%E0%B9%88%E0%B8%AD%E0%B8%87%E0%B8%A1%E0%B8%B7%E0%B8%AD%E0%B9%81%E0%B8%9E%E0%B8%97%E0%B8%A2%E0%B9%8C%E0%B8%97%E0%B8%B1%E0%B9%88%E0%B8%A7%E0%B9%84%E0%B8%9B/%E0%B8%81%E0%B8%B2%E0%B8%A3%E0%B8%A2%E0%B8%B7%E0%B9%88%E0%B8%99%E0%B8%82%E0%B8%AD%E0%B9%80%E0%B8%9E%E0%B8%B4%E0%B9%88%E0%B8%A1%E0%B9%80%E0%B8%95%E0%B8%B4%E0%B8%A1%E0%B8%A3%E0%B8%B2%E0%B8%A2%E0%B8%81%E0%B8%B2%E0%B8%A3%E0%B9%81%E0%B8%A5%E0%B8%B0%E0%B9%81%E0%B8%81%E0%B9%89%E0%B9%84%E0%B8%82%E0%B8%AB%E0%B8%99%E0%B8%B1%E0%B8%87%E0%B8%AA%E0%B8%B7%E0%B8%AD%E0%B8%A3%E0%B8%B1%E0%B8%9A%E0%B8%A3%E0%B8%AD%E0%B8%87%E0%B8%81%E0%B8%B2%E0%B8%A3%E0%B8%99%E0%B8%B3%E0%B9%80%E0%B8%82%E0%B9%89%E0%B8%B2%E0%B9%80%E0%B8%84%E0%B8%A3%E0%B8%B7%E0%B9%88%E0%B8%AD%E0%B8%87%E0%B8%A1%E0%B8%B7%E0%B8%AD%E0%B9%81%E0%B8%9E%E0%B8%97%E0%B8%A2%E0%B9%8C&amp;FolderCTID=0x012000D078040E3276B449987C5D85BEF27151&amp;View=%7b565AB2A8-B882-469A-8D12-9626E70CF0DD%7d" TargetMode="External"/><Relationship Id="rId5" Type="http://schemas.openxmlformats.org/officeDocument/2006/relationships/hyperlink" Target="http://www.fda.moph.go.th/sites/Medical/SitePages/L5Permission.aspx?RootFolder=/sites/Medical/relative/%E0%B8%81%E0%B8%B2%E0%B8%A3%E0%B8%82%E0%B8%AD%E0%B8%AB%E0%B8%99%E0%B8%B1%E0%B8%87%E0%B8%AA%E0%B8%B7%E0%B8%AD%E0%B8%A3%E0%B8%B1%E0%B8%9A%E0%B8%A3%E0%B8%AD%E0%B8%87%E0%B8%AA%E0%B8%B3%E0%B8%AB%E0%B8%A3%E0%B8%B1%E0%B8%9A%E0%B9%80%E0%B8%84%E0%B8%A3%E0%B8%B7%E0%B9%88%E0%B8%AD%E0%B8%87%E0%B8%A1%E0%B8%B7%E0%B8%AD%E0%B9%81%E0%B8%9E%E0%B8%97%E0%B8%A2%E0%B9%8C%E0%B9%80%E0%B8%9E%E0%B8%B7%E0%B9%88%E0%B8%AD%E0%B8%81%E0%B8%B2%E0%B8%A3%E0%B8%AA%E0%B9%88%E0%B8%87%E0%B8%AD%E0%B8%AD%E0%B8%81" TargetMode="External"/><Relationship Id="rId4" Type="http://schemas.openxmlformats.org/officeDocument/2006/relationships/hyperlink" Target="http://www.fda.moph.go.th/sites/Medical/SitePages/L5Permission.aspx?RootFolder=/sites/Medical/relative/%E0%B8%87%E0%B8%B2%E0%B8%99%E0%B8%AB%E0%B8%99%E0%B8%B1%E0%B8%87%E0%B8%AA%E0%B8%B7%E0%B8%AD%E0%B8%A3%E0%B8%B1%E0%B8%9A%E0%B8%A3%E0%B8%AD%E0%B8%87%E0%B8%9B%E0%B8%A3%E0%B8%B0%E0%B8%81%E0%B8%AD%E0%B8%9A%E0%B8%81%E0%B8%B2%E0%B8%A3%E0%B8%99%E0%B8%B3%E0%B9%80%E0%B8%82%E0%B9%89%E0%B8%B2%E0%B9%80%E0%B8%84%E0%B8%A3%E0%B8%B7%E0%B9%88%E0%B8%AD%E0%B8%87%E0%B8%A1%E0%B8%B7%E0%B8%AD%E0%B9%81%E0%B8%9E%E0%B8%97%E0%B8%A2%E0%B9%8C%E0%B8%97%E0%B8%B1%E0%B9%88%E0%B8%A7%E0%B9%84%E0%B8%9B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www.fda.moph.go.th/sites/Medical/relative/%E0%B8%81%E0%B8%B2%E0%B8%A3%E0%B8%A2%E0%B8%B7%E0%B9%88%E0%B8%99%E0%B8%82%E0%B8%AD%E0%B8%88%E0%B8%94%E0%B8%97%E0%B8%B0%E0%B9%80%E0%B8%9A%E0%B8%B5%E0%B8%A2%E0%B8%99%E0%B8%AA%E0%B8%96%E0%B8%B2%E0%B8%99%E0%B8%9B%E0%B8%A3%E0%B8%B0%E0%B8%81%E0%B8%AD%E0%B8%9A%E0%B8%81%E0%B8%B2%E0%B8%A3%E0%B9%80%E0%B8%84%E0%B8%A3%E0%B8%B7%E0%B9%88%E0%B8%AD%E0%B8%87%E0%B8%A1%E0%B8%B7%E0%B8%AD%E0%B9%81%E0%B8%9E%E0%B8%97%E0%B8%A2%E0%B9%8C/%E0%B8%84%E0%B8%B9%E0%B9%88%E0%B8%A1%E0%B8%B7%E0%B8%AD%E0%B8%81%E0%B8%B2%E0%B8%A3%E0%B8%88%E0%B8%94%E0%B8%97%E0%B8%B0%E0%B9%80%E0%B8%9A%E0%B8%B5%E0%B8%A2%E0%B8%99%E0%B8%AA%E0%B8%96%E0%B8%B2%E0%B8%99%E0%B8%9B%E0%B8%A3%E0%B8%B0%E0%B8%81%E0%B8%AD%E0%B8%9A%E0%B8%81%E0%B8%B2%E0%B8%A3%E0%B8%94%E0%B9%89%E0%B8%B2%E0%B8%99%E0%B9%80%E0%B8%84%E0%B8%A3%E0%B8%B7%E0%B9%88%E0%B8%AD%E0%B8%87%E0%B8%A1%E0%B8%B7%E0%B8%AD%E0%B9%81%E0%B8%9E%E0%B8%97%E0%B8%A2%E0%B9%8C%20(DownLoad)/Resgister_For_Medical_Tool.pdf" TargetMode="External"/><Relationship Id="rId7" Type="http://schemas.openxmlformats.org/officeDocument/2006/relationships/hyperlink" Target="https://www.nstda.or.th/rqm/images/PoliciesRegGuidelines/FDA/Resgisterforoperation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moph.go.th/sites/Medical/SitePages/L4Knowledge.aspx?RootFolder=/sites/Medical/Shared%20Documents/Regulation%20of%20Medical%20Devices%20in%20Thailand%20(Handout)&amp;FolderCTID=0x012000D1850D862043774F992F21FE06C8E4CD&amp;View=%7bA2F088FA-52A7-451A-9AB5-8C418E57CA5E%7d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723" y="1492624"/>
            <a:ext cx="9144000" cy="201733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แนวทางการขึ้นทะเบียนผลิตภัณฑ์</a:t>
            </a:r>
            <a:b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 เครื่องมือแพทย์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55652"/>
            <a:ext cx="6858000" cy="1655762"/>
          </a:xfrm>
        </p:spPr>
        <p:txBody>
          <a:bodyPr>
            <a:normAutofit fontScale="77500" lnSpcReduction="20000"/>
          </a:bodyPr>
          <a:lstStyle/>
          <a:p>
            <a:r>
              <a:rPr lang="th-TH" sz="3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จัดทำโดย</a:t>
            </a:r>
          </a:p>
          <a:p>
            <a:r>
              <a:rPr lang="th-TH" sz="41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ฝ่ายพัฒนาคุณภาพการวิจัย สวทช.</a:t>
            </a:r>
            <a:r>
              <a:rPr lang="en-US" sz="41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ปี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2561</a:t>
            </a:r>
          </a:p>
          <a:p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ติดต่อ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rqm@nstda.or.th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โทร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0-2117-6934</a:t>
            </a:r>
            <a:endParaRPr lang="th-TH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1</a:t>
            </a:fld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2" y="275833"/>
            <a:ext cx="1842246" cy="600841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20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" y="268526"/>
            <a:ext cx="6891130" cy="7197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ขั้นตอนการจด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ทะเบียนสถานประกอบการ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64638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1489092"/>
            <a:ext cx="9144000" cy="3958222"/>
            <a:chOff x="0" y="1937084"/>
            <a:chExt cx="9144000" cy="39582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biLevel thresh="75000"/>
            </a:blip>
            <a:srcRect t="9243"/>
            <a:stretch/>
          </p:blipFill>
          <p:spPr>
            <a:xfrm>
              <a:off x="3028950" y="2033337"/>
              <a:ext cx="2567156" cy="36514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biLevel thresh="75000"/>
            </a:blip>
            <a:srcRect l="6287" t="6866" r="7186" b="-817"/>
            <a:stretch/>
          </p:blipFill>
          <p:spPr>
            <a:xfrm>
              <a:off x="0" y="1937084"/>
              <a:ext cx="3317639" cy="39582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3633"/>
            <a:stretch/>
          </p:blipFill>
          <p:spPr>
            <a:xfrm>
              <a:off x="5498932" y="2045368"/>
              <a:ext cx="3645068" cy="374466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423451" y="2199556"/>
              <a:ext cx="1473544" cy="3485198"/>
              <a:chOff x="4153154" y="1521488"/>
              <a:chExt cx="3596766" cy="504600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4153154" y="6567495"/>
                <a:ext cx="2144524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6264620" y="1521488"/>
                <a:ext cx="61968" cy="5046007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6303953" y="1521488"/>
                <a:ext cx="1445967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4546432" y="2259836"/>
              <a:ext cx="2095080" cy="3322939"/>
              <a:chOff x="4153154" y="1521488"/>
              <a:chExt cx="5113870" cy="5046007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4153154" y="6567495"/>
                <a:ext cx="2144524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6264620" y="1521488"/>
                <a:ext cx="61968" cy="5046007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6303953" y="1521488"/>
                <a:ext cx="2963071" cy="0"/>
              </a:xfrm>
              <a:prstGeom prst="straightConnector1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343611" y="1043128"/>
            <a:ext cx="7937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การปฏิบัติงาน การ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ออกใบจดทะเบียน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สถานประกอบการ</a:t>
            </a:r>
            <a:r>
              <a:rPr lang="en-US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endParaRPr lang="th-TH" sz="2400" b="1" dirty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604" y="6209561"/>
            <a:ext cx="5567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คู่มือการจดทะเบียนสถานประกอบการด้านเครื่องมือแพทย์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กองควบคุมเครื่องมือแพทย์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อย.,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2559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hlinkClick r:id="rId5" action="ppaction://hlinksldjump"/>
          </p:cNvPr>
          <p:cNvSpPr txBox="1"/>
          <p:nvPr/>
        </p:nvSpPr>
        <p:spPr>
          <a:xfrm>
            <a:off x="6115050" y="5571488"/>
            <a:ext cx="2740962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เพื่อเข้าสู่การขึ้นทะเบียนผลิตภัณฑ์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Slide Number Placeholder 2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18A084-DF1D-444B-B5A3-79411EE67827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24" name="Title 1">
            <a:hlinkClick r:id="rId6" action="ppaction://hlinksldjump"/>
          </p:cNvPr>
          <p:cNvSpPr txBox="1">
            <a:spLocks/>
          </p:cNvSpPr>
          <p:nvPr/>
        </p:nvSpPr>
        <p:spPr>
          <a:xfrm>
            <a:off x="6490344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Action Button: Back or Previous 24">
            <a:hlinkClick r:id="rId7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287612" y="5554460"/>
            <a:ext cx="2696329" cy="44267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 เพื่อดูเอกสารการจดทะเบียน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16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11</a:t>
            </a:fld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877671"/>
            <a:ext cx="7962900" cy="910333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ทะเบียนผลิตภัณฑ์</a:t>
            </a:r>
          </a:p>
        </p:txBody>
      </p:sp>
      <p:sp>
        <p:nvSpPr>
          <p:cNvPr id="8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6108310" y="6262180"/>
            <a:ext cx="1178379" cy="4471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Action Button: Back or Previous 8">
            <a:hlinkClick r:id="" action="ppaction://hlinkshowjump?jump=lastslideviewed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998"/>
            <a:ext cx="7315197" cy="81050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การขึ้นทะเบียน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12</a:t>
            </a:fld>
            <a:endParaRPr lang="th-TH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403408" y="2000655"/>
            <a:ext cx="836407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หลักเกณฑ์การจัดประเภทและขึ้นทะเบียนเครื่องมือแพทย์ </a:t>
            </a: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03410" y="3041984"/>
            <a:ext cx="836407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 การจัดประเภทเครื่องมือแพทย์ ในปัจจุบัน </a:t>
            </a:r>
            <a:r>
              <a:rPr lang="th-TH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Policy based</a:t>
            </a:r>
            <a:r>
              <a:rPr lang="th-TH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03409" y="4078202"/>
            <a:ext cx="836407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 การจัดประเภทเครื่องมือแพทย์ ในอนาคต 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Risk based</a:t>
            </a:r>
            <a:r>
              <a:rPr lang="th-TH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92" y="3481744"/>
            <a:ext cx="3085012" cy="2117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827"/>
            <a:ext cx="7486650" cy="752474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CSDT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6918" y="6472489"/>
            <a:ext cx="3086100" cy="365125"/>
          </a:xfrm>
        </p:spPr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13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04912" y="1196694"/>
            <a:ext cx="8004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คือข้อตกลงอาเซียนว่าด้วยบทบัญญัติเครื่องมือแพทย์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ASEAN Agreement on Medical Device Directive)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เมื่อปี พ.ศ.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2557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ประเทศไทยโดยสำนักงานคณะกรรมการอาหารและยา ได้ออกประกาศ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สำนักงานคณะกรรมการอาหารและ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ยาเรื่องการจัดประเภทเครื่องมือแพทย์ตามความเสี่ยง พ.ศ.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2558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เพื่อให้การจัดเอกสารเพื่อยื่นคำขออนุญาตหรือแจ้งรายการละเอียดเครื่องมือแพทย์สอดคล้องกับ </a:t>
            </a:r>
            <a:r>
              <a:rPr lang="en-US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Common Submission Dossier Template </a:t>
            </a:r>
            <a:r>
              <a:rPr lang="en-US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(CSDT) </a:t>
            </a:r>
            <a:endParaRPr lang="th-TH" sz="24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5197032" y="4131651"/>
            <a:ext cx="2686050" cy="11237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</a:t>
            </a: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 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ASEAN Agreement on Medical Device Directive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Action Button: Back or Previous 13">
            <a:hlinkClick r:id="rId4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30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3" y="106581"/>
            <a:ext cx="7372350" cy="589405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การจัดประเภทเครื่องมือแพทย์ใน </a:t>
            </a:r>
            <a:r>
              <a:rPr lang="th-TH" sz="32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</a:t>
            </a:r>
            <a:r>
              <a:rPr lang="th-TH" sz="3200" b="1" dirty="0" smtClean="0">
                <a:solidFill>
                  <a:srgbClr val="E8CAF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vs. </a:t>
            </a:r>
            <a:r>
              <a:rPr lang="th-TH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อนาคต</a:t>
            </a:r>
            <a:endParaRPr lang="th-TH" sz="32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19566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14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54933" y="973679"/>
            <a:ext cx="8620405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</a:t>
            </a:r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ตามประเภทการขอยื่น </a:t>
            </a:r>
            <a:r>
              <a:rPr lang="en-US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(Policy-based)</a:t>
            </a:r>
            <a:endParaRPr lang="th-TH" sz="2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61" y="2841924"/>
            <a:ext cx="860667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เครื่องมือแพทย์ตามความเสี่ยง</a:t>
            </a:r>
            <a:r>
              <a:rPr lang="en-US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(Risk-based)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933" y="3589071"/>
            <a:ext cx="2322699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วินิจฉัยภายนอกร่างกาย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 Vitro Diagnostic(IVD)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7939" y="4841315"/>
            <a:ext cx="4127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เครื่องมือแพทย์ที่มีความเสี่ยงต่ำ</a:t>
            </a:r>
          </a:p>
          <a:p>
            <a:pPr marL="177800" indent="-177800">
              <a:buFont typeface="+mj-lt"/>
              <a:buAutoNum type="arabicPeriod"/>
            </a:pPr>
            <a:r>
              <a:rPr lang="th-TH" sz="20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เสี่ยงปานกลางระดับต่ำ</a:t>
            </a:r>
          </a:p>
          <a:p>
            <a:pPr marL="177800" indent="-177800">
              <a:buFont typeface="+mj-lt"/>
              <a:buAutoNum type="arabicPeriod"/>
            </a:pPr>
            <a:r>
              <a:rPr lang="th-TH" sz="20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เสี่ยงปานกลางระดับสูง</a:t>
            </a:r>
          </a:p>
          <a:p>
            <a:pPr marL="177800" indent="-177800">
              <a:buFont typeface="+mj-lt"/>
              <a:buAutoNum type="arabicPeriod"/>
            </a:pPr>
            <a:r>
              <a:rPr lang="th-TH" sz="20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</a:t>
            </a:r>
            <a:endParaRPr lang="th-TH" sz="20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913" y="4841315"/>
            <a:ext cx="2392737" cy="1200329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ที่ไม่ใช่สำหรับการวินิจฉัย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</a:p>
          <a:p>
            <a:pPr algn="r"/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(non-IVD)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7939" y="3386730"/>
            <a:ext cx="6232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เครื่องมือแพทย์ที่มีความเสี่ยงต่ำต่อบุคคลและการสาธารณสุข</a:t>
            </a:r>
          </a:p>
          <a:p>
            <a:pPr marL="177800" indent="-177800">
              <a:buFont typeface="+mj-lt"/>
              <a:buAutoNum type="arabicPeriod"/>
            </a:pPr>
            <a:r>
              <a:rPr lang="th-TH" sz="20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เสี่ยงปานกลางต่อบุคคลหรือความเสี่ยงต่ำต่อการสาธารณสุข</a:t>
            </a:r>
            <a:endParaRPr lang="th-TH" sz="20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77800" indent="-177800">
              <a:buFont typeface="+mj-lt"/>
              <a:buAutoNum type="arabicPeriod"/>
            </a:pP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0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แพทย์ที่มีความ</a:t>
            </a: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เสี่ยงสูงต่อบุคคลหรือความเสี่ยงปานกลางต่อการสาธารณสุข</a:t>
            </a:r>
          </a:p>
          <a:p>
            <a:pPr marL="177800" indent="-177800">
              <a:buFont typeface="+mj-lt"/>
              <a:buAutoNum type="arabicPeriod"/>
            </a:pPr>
            <a:r>
              <a:rPr lang="th-TH" sz="20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เสี่ยงสูงต่อบุคคลและการสาธารณสุข</a:t>
            </a:r>
            <a:endParaRPr lang="th-TH" sz="20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9563" y="1500798"/>
            <a:ext cx="413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ใบอนุญาต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ใบรับแจ้งรายการละเอียด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หนังสือรับรองประกอบการนำเข้า </a:t>
            </a:r>
            <a:endParaRPr lang="th-TH" sz="24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77939" y="4724917"/>
            <a:ext cx="5737411" cy="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hlinkClick r:id="rId2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Action Button: Back or Previous 25">
            <a:hlinkClick r:id="rId3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7126"/>
            <a:ext cx="9144000" cy="1790825"/>
          </a:xfrm>
          <a:solidFill>
            <a:srgbClr val="E2CFF1"/>
          </a:solidFill>
        </p:spPr>
        <p:txBody>
          <a:bodyPr>
            <a:normAutofit/>
          </a:bodyPr>
          <a:lstStyle/>
          <a:p>
            <a:pPr algn="ctr"/>
            <a:r>
              <a:rPr lang="th-TH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การจัดประเภทเครื่องมือแพทย์ ในปัจจุบัน (</a:t>
            </a:r>
            <a:r>
              <a:rPr lang="en-US" sz="4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Policy based)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15</a:t>
            </a:fld>
            <a:endParaRPr lang="th-TH" dirty="0"/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Action Button: Back or Previous 13">
            <a:hlinkClick r:id="rId3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9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15594" y="3769204"/>
            <a:ext cx="8622889" cy="2215490"/>
          </a:xfrm>
          <a:prstGeom prst="roundRect">
            <a:avLst/>
          </a:prstGeom>
          <a:solidFill>
            <a:srgbClr val="E8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349858" y="823697"/>
            <a:ext cx="3272557" cy="2859026"/>
          </a:xfrm>
          <a:prstGeom prst="roundRect">
            <a:avLst/>
          </a:prstGeom>
          <a:solidFill>
            <a:srgbClr val="E8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ed Rectangle 9"/>
          <p:cNvSpPr/>
          <p:nvPr/>
        </p:nvSpPr>
        <p:spPr>
          <a:xfrm>
            <a:off x="3862137" y="823697"/>
            <a:ext cx="4981074" cy="2859026"/>
          </a:xfrm>
          <a:prstGeom prst="roundRect">
            <a:avLst/>
          </a:prstGeom>
          <a:solidFill>
            <a:srgbClr val="E8C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16</a:t>
            </a:fld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0" y="142694"/>
            <a:ext cx="739015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ตามประเภทการขอยื่น 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(Policy-based)*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1936" y="3728863"/>
            <a:ext cx="5378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นอกเหนือจาก กลุ่ม </a:t>
            </a:r>
            <a:r>
              <a:rPr lang="en-US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277" y="910499"/>
            <a:ext cx="3000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 </a:t>
            </a:r>
            <a:r>
              <a:rPr lang="en-US" sz="24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4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ใบอนุญาต</a:t>
            </a:r>
            <a:endParaRPr lang="th-TH" sz="2400" b="1" u="sng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5722" y="823697"/>
            <a:ext cx="3913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กลุ่มที่ </a:t>
            </a:r>
            <a:r>
              <a:rPr lang="en-US" sz="20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0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</a:t>
            </a:r>
            <a:r>
              <a:rPr lang="th-TH" sz="2000" b="1" u="sng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รับแจ้งรายการละเอียด</a:t>
            </a:r>
          </a:p>
        </p:txBody>
      </p:sp>
      <p:sp>
        <p:nvSpPr>
          <p:cNvPr id="8" name="Rectangle 7"/>
          <p:cNvSpPr/>
          <p:nvPr/>
        </p:nvSpPr>
        <p:spPr>
          <a:xfrm>
            <a:off x="511237" y="1316099"/>
            <a:ext cx="3165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ถุงยาง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อนามัย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ถุงมือสำาหรับการศัลยกรรม</a:t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ชุดตรวจที่เกี่ยวข้องกับการติดเชื้อเอชไอ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วี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เลนส์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</a:t>
            </a:r>
          </a:p>
          <a:p>
            <a:pPr marL="93663" indent="-93663">
              <a:buSzPct val="75000"/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ถุงบรรจุโลหิตมนุษย์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6279" y="1150873"/>
            <a:ext cx="51385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เครื่องใช้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หรือผลิตภัณฑ์ที่ใช้เพื่อกายภาพบำา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ตรวจวัดระดับหรือปริมาณแอลกอฮอล์ใน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เต้า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นมเทียมซิลิโคนใช้ฝังใน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หรืออุปกรณ์ที่ใช้ภายนอกเพื่อเสริมหรือ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กระชับเต้านม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กระบอกฉีดอินซูลินปราศจากเชื้อชนิดใช้ครั้งเดียว </a:t>
            </a:r>
            <a:b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ยกเว้น กระบอกฉีดอินซูลินที่ใช้กับอินซูลินที่มีความแรง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U-40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U-100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OVD (Ophthalmic Viscosurgical Device)</a:t>
            </a:r>
            <a:endParaRPr lang="en-US" sz="1800" dirty="0" smtClean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น้ำยาล้างไต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106" y="4045702"/>
            <a:ext cx="919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เครื่องมือแพทย์อื่นๆ </a:t>
            </a:r>
            <a:r>
              <a:rPr lang="th-TH" sz="2000" b="1" i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นอกเหนือจากกลุ่ม </a:t>
            </a:r>
            <a:r>
              <a:rPr lang="en-US" sz="2000" b="1" i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000" b="1" i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000" b="1" i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000" b="1" i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ทั้งที่ผลิตในประเทศและนำเข้าจากต่างประเทศ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 </a:t>
            </a:r>
            <a:r>
              <a:rPr lang="en-US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endParaRPr lang="th-TH" sz="2000" dirty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กระบอก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ฉีดยาผ่านใต้ผิวหนังปราศจากเชื้อชนิดใช้ครั้งเดียว</a:t>
            </a:r>
          </a:p>
          <a:p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กระบอกฉีดอินซูลินปราศจากเชื้อชนิดใช้ครั้งเดียวที่ใช้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กับอินซูลิน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ที่มีความแรงอินซูลิน 40 หน่วยของอินซูลินต่อลูกบาศก์เซนติเมตร (</a:t>
            </a:r>
            <a:r>
              <a:rPr lang="en-US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U-40)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อินซูลินที่มีความแรงอินซูลิน 100 หน่วยของอินซูลินต่อลูกบาศก์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เซนติเมตร (</a:t>
            </a:r>
            <a:r>
              <a:rPr lang="en-US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U-100)</a:t>
            </a:r>
            <a:endParaRPr lang="th-TH" sz="1800" dirty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-&gt; </a:t>
            </a:r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ต้องมี </a:t>
            </a:r>
            <a:r>
              <a:rPr lang="en-US" sz="18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GMP/ISO 13485 Certificate </a:t>
            </a:r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18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Certificate of Free </a:t>
            </a:r>
            <a:r>
              <a:rPr lang="en-US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Sale (</a:t>
            </a:r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กรณีนำเข้า</a:t>
            </a:r>
            <a:r>
              <a:rPr lang="en-US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18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และใบจดทะเบียนสถานประกอบการผลิตฯ</a:t>
            </a:r>
            <a:endParaRPr lang="th-TH" sz="18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639" y="6162378"/>
            <a:ext cx="4100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เอกสารเรื่อง หน้าที่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ของผู้ประกอบการด้านเครื่องมือ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2551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ounded Rectangle 16">
            <a:hlinkClick r:id="rId3" action="ppaction://hlinksldjump"/>
          </p:cNvPr>
          <p:cNvSpPr/>
          <p:nvPr/>
        </p:nvSpPr>
        <p:spPr>
          <a:xfrm>
            <a:off x="5488766" y="3094380"/>
            <a:ext cx="3026584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คลิกดูเอกสาร</a:t>
            </a:r>
            <a:r>
              <a:rPr lang="th-TH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</a:t>
            </a:r>
            <a:r>
              <a:rPr lang="th-TH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  <a:endParaRPr lang="th-TH" sz="20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ounded Rectangle 19">
            <a:hlinkClick r:id="rId4" action="ppaction://hlinksldjump"/>
          </p:cNvPr>
          <p:cNvSpPr/>
          <p:nvPr/>
        </p:nvSpPr>
        <p:spPr>
          <a:xfrm>
            <a:off x="614139" y="3064689"/>
            <a:ext cx="2743994" cy="442674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คลิกดูเอกสาร</a:t>
            </a:r>
            <a:r>
              <a:rPr lang="th-TH" sz="2000" b="1" u="sng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</a:t>
            </a:r>
            <a:r>
              <a:rPr lang="th-TH" sz="2000" b="1" u="sng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ขออนุญาต</a:t>
            </a:r>
            <a:endParaRPr lang="th-TH" sz="2000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390150" y="3940195"/>
            <a:ext cx="1308373" cy="442674"/>
          </a:xfrm>
          <a:prstGeom prst="roundRect">
            <a:avLst/>
          </a:prstGeom>
          <a:solidFill>
            <a:srgbClr val="7030A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คลิกดูเอกสาร</a:t>
            </a:r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Action Button: Back or Previous 23">
            <a:hlinkClick r:id="rId7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5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7"/>
            <a:ext cx="7315200" cy="936136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เอกสารสำคัญประกอบการขอขึ้นทะเบียนเครื่องมือแพทย์ </a:t>
            </a:r>
            <a:r>
              <a:rPr lang="en-US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ที่นอกเหนือจากใบอนุญาตและแจ้งรายการละเอียด</a:t>
            </a:r>
            <a:r>
              <a:rPr lang="en-US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17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460130" y="1663903"/>
            <a:ext cx="70265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ฉลาก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เอกสารกำกับ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ระบบคุณภาพ เช่น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ISO 13485 (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แล้วแต่กรณี)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มาตรฐาน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 เช่น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IEC 60601 (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แล้วแต่กรณี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Declaration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of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Conformity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Authorization Representative</a:t>
            </a: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และ/หรือ เอกสารอื่นๆตามที่เจ้าหน้าที่เรียกขอ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085" y="2228118"/>
            <a:ext cx="2619129" cy="3623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8738" y="1865478"/>
            <a:ext cx="247747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เอกสารระบบคุณภาพ</a:t>
            </a:r>
          </a:p>
        </p:txBody>
      </p:sp>
      <p:sp>
        <p:nvSpPr>
          <p:cNvPr id="9" name="TextBox 8">
            <a:hlinkClick r:id="rId3"/>
          </p:cNvPr>
          <p:cNvSpPr txBox="1"/>
          <p:nvPr/>
        </p:nvSpPr>
        <p:spPr>
          <a:xfrm>
            <a:off x="4767718" y="5442588"/>
            <a:ext cx="1347332" cy="4086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ดาวน์โหลดได้ที่นี้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Action Button: Back or Previous 10">
            <a:hlinkClick r:id="rId5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40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40388" y="4096489"/>
            <a:ext cx="5874659" cy="265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/>
          </a:p>
        </p:txBody>
      </p:sp>
      <p:sp>
        <p:nvSpPr>
          <p:cNvPr id="8" name="Rounded Rectangle 7"/>
          <p:cNvSpPr/>
          <p:nvPr/>
        </p:nvSpPr>
        <p:spPr>
          <a:xfrm>
            <a:off x="182877" y="1177343"/>
            <a:ext cx="5932170" cy="2658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827"/>
            <a:ext cx="6891130" cy="7177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เอกสารการขึ้นทะเบียนเครื่องมือแพทย์ที่ต้องขอใบอนุญาต</a:t>
            </a:r>
            <a:endParaRPr lang="th-TH" sz="3200" b="1" u="sng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7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18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465895" y="1144385"/>
            <a:ext cx="8678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0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r>
              <a:rPr lang="th-TH" sz="2000" b="1" u="sng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เกี่ยวกับผู้ขอ</a:t>
            </a:r>
            <a:r>
              <a:rPr lang="th-TH" sz="20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สำเนาใบจดทะเบียนสถานประกอบการผลิตหรือนำเข้าเครื่องมือแพทย์ 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(จากขั้นตอนที่ </a:t>
            </a:r>
            <a:r>
              <a:rPr lang="en-US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และแต่งตั้งให้เป็นผู้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ดำเนินกิจการ 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(กรณีนิติบุคคล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ให้ผู้อื่น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มากระทำการแทน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สำเนาบัตรประจำตัวประชาชน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และผู้รับมอบ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สำเนาหนังสือ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จดทะเบียนของนิติบุคคล 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ออกมาไม่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เกิน ๖ เดือน (กรณีนิติบุคคล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การค้าหรือ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ใบทะเบียน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 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(กรณีบุคคล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ธรรมดา)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หนังสือมอบหมายจากเจ้าของ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ผลิตภัณฑ์ให้ผู้ขอ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อนุญาตเป็น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ผู้รับ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มอบหมายจากเจ้าของ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 </a:t>
            </a:r>
            <a:endParaRPr lang="th-TH" sz="2000" dirty="0" smtClean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(กรณีผู้แจ้งไม่ใช่เจ้าของ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ผลิตภัณฑ์)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5895" y="4072112"/>
            <a:ext cx="7534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r>
              <a:rPr lang="th-TH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รายละเอียดเกี่ยวกับผลิตภัณฑ์เครื่องมือแพทย์</a:t>
            </a:r>
          </a:p>
          <a:p>
            <a:pPr marL="357188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อนุญาตผ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ลิตเครื่องมือแพทย์ (แบบ ผ.พ.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อนุญาตนำเข้าเครื่องมือ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(แบบ น.พ.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06" y="5884157"/>
            <a:ext cx="7817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/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กำหนดแบบตาม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คณะกรรมการอาหาร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และยา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๒๕๕๕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๒๕๕๕</a:t>
            </a: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6349793" y="4042151"/>
            <a:ext cx="1415631" cy="3745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คลิกเพื่อดูตัวอย่าง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33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19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51534" y="1027868"/>
            <a:ext cx="8465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กรณี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เป็นเครื่องมือแพทย์ที่ต้อง</a:t>
            </a:r>
            <a:r>
              <a:rPr lang="th-TH" sz="24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</a:t>
            </a:r>
            <a:r>
              <a:rPr lang="th-TH" sz="24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</a:t>
            </a:r>
            <a:endParaRPr lang="th-TH" sz="24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7188"/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อนุญาตผ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ลิตเครื่องมือแพทย์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ผ.พ. </a:t>
            </a:r>
            <a:r>
              <a:rPr lang="en-US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อนุญาตนำเข้าเครื่องมือ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น.พ. </a:t>
            </a:r>
            <a:r>
              <a:rPr lang="en-US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en-US" sz="18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84" y="2240826"/>
            <a:ext cx="2230228" cy="30976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912" y="2729511"/>
            <a:ext cx="2197616" cy="260897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471" y="2244913"/>
            <a:ext cx="2192659" cy="30976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130" y="1984205"/>
            <a:ext cx="2092319" cy="335167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50827"/>
            <a:ext cx="6891130" cy="7177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เอกสารการขึ้นทะเบียนเครื่องมือแพทย์ที่ต้องขอใบอนุญาต</a:t>
            </a:r>
            <a:endParaRPr lang="th-TH" sz="3200" b="1" u="sng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hlinkClick r:id="rId6"/>
          </p:cNvPr>
          <p:cNvSpPr txBox="1"/>
          <p:nvPr/>
        </p:nvSpPr>
        <p:spPr>
          <a:xfrm>
            <a:off x="820615" y="1767635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5" name="TextBox 14">
            <a:hlinkClick r:id="rId7"/>
          </p:cNvPr>
          <p:cNvSpPr txBox="1"/>
          <p:nvPr/>
        </p:nvSpPr>
        <p:spPr>
          <a:xfrm>
            <a:off x="5035804" y="1775307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Action Button: Back or Previous 16">
            <a:hlinkClick r:id="rId9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7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911"/>
            <a:ext cx="7274859" cy="80638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บทนำ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2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431856" y="1229601"/>
            <a:ext cx="828028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แนวทางการขึ้นทะเบียนเครื่องมือแพทย์นี้ จัดทำขึ้นเพื่อเป็นเครื่องมือสำหรับให้นักวิจัยภายในและภายนอก สวทช. ผู้ประกอบการ และผู้ที่สนใจ ได้ใช้เป็นเครื่องมือในการจัดจำแนกประเภทเครื่องมือแพทย์ตามหลักเกณฑ์ของสำนักงานคณะกรรมการอาหารและยา (อย.)  พร้อมทั้งได้ข้อมูล เอกสารที่ต้องใช้ในการขึ้นทะเบียนกับ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อย.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เพื่อเป็นการเตรียมความพร้อมในการขอขึ้นทะเบียนเครื่องมือแพทย์ โดยอ้างอิงจากกฎระเบียบที่เกี่ยวข้อง ได้แก่ พระราชบัญญัติเครื่องมือแพทย์ พ.ศ.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2551 ประกาศกระทรวงสาธารณสุข และประกาศสำนักงานคณะกรรมการอาหารและยา </a:t>
            </a: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อย่างไรก็ตาม ยังคงต้องมีเอกสารอื่นๆ ที่จะต้องจัดเตรียมขึ้นเป็นการเฉพาะในแต่ละผลิตภัณฑ์ และต้องมีการพิจารณาจากเจ้าหน้าที่กองควบคุมเครื่องมือแพทย์ อย. โดยเลขาธิการ อย. มีอำนาจวินิจฉัยชี้ขาดในการจัดประเภทเครื่องมือแพทย์นั้น </a:t>
            </a:r>
          </a:p>
          <a:p>
            <a:pPr algn="thaiDist"/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ขอขอบคุณกองเครื่องมือแพทย์ ที่ให้ข้อมูลและคำแนะนำเพื่อการปรับปรุงแนวทางนี้ให้มีความถูกต้องครบถ้วน</a:t>
            </a:r>
          </a:p>
          <a:p>
            <a:pPr algn="thaiDist"/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ฝ่ายพัฒนาคุณภาพการวิจัย</a:t>
            </a:r>
          </a:p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ตุลาคม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17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2877" y="4059465"/>
            <a:ext cx="5932170" cy="265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8" name="Rounded Rectangle 7"/>
          <p:cNvSpPr/>
          <p:nvPr/>
        </p:nvSpPr>
        <p:spPr>
          <a:xfrm>
            <a:off x="182877" y="1105067"/>
            <a:ext cx="5932170" cy="265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7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20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32945" y="1082843"/>
            <a:ext cx="8678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20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เอกสารเกี่ยวกับผู้แจ้ง</a:t>
            </a:r>
            <a:r>
              <a:rPr lang="th-TH" sz="2000" b="1" u="sng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</a:t>
            </a:r>
            <a:r>
              <a:rPr lang="th-TH" sz="20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สำเนาใบ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สถานประกอบการ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หรือนำเข้าเครื่องมือแพทย์ 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(จากขั้นตอนที่ </a:t>
            </a:r>
            <a:r>
              <a:rPr lang="en-US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และแต่งตั้งให้เป็นผู้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ดำเนินกิจการ 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(กรณีนิติบุคคล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ให้ผู้อื่น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มากระทำการแทน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สำเนาบัตรประจำตัวประชาชน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และผู้รับมอบ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สำเนาหนังสือ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จดทะเบียนของนิติบุคคล 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ออกมาไม่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เกิน ๖ เดือน (กรณีนิติบุคคล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การค้าหรือ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ใบทะเบียน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 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(กรณีบุคคล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ธรรมดา)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หนังสือมอบหมายจากเจ้าของ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ให้ผู้แจ้งรายการ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ละเอียดเป็นผู้รับ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มอบหมายจากเจ้าของ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 </a:t>
            </a:r>
            <a:endParaRPr lang="th-TH" sz="2000" dirty="0" smtClean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(กรณีผู้แจ้งไม่ใช่เจ้าของ</a:t>
            </a:r>
            <a:r>
              <a:rPr lang="th-TH" sz="20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ผลิตภัณฑ์)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77" y="4016004"/>
            <a:ext cx="75342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r>
              <a:rPr lang="th-TH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รายละเอียดเกี่ยวกับผลิตภัณฑ์เครื่องมือแพทย์</a:t>
            </a:r>
          </a:p>
          <a:p>
            <a:pPr marL="357188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แจ้งรายการละเอียด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ผลิตเครื่องมือแพทย์ (แบบ จ.ผ.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นำเข้าเครื่องมือ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(แบบ จ.น.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248" y="5617687"/>
            <a:ext cx="7817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/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กำหนดแบบตาม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คณะกรรมการอาหาร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และยา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๒๕๕๕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๒๕๕๕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50827"/>
            <a:ext cx="6891130" cy="717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</a:t>
            </a:r>
            <a:r>
              <a:rPr lang="th-TH" sz="32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</a:t>
            </a:r>
            <a:r>
              <a:rPr lang="th-TH" sz="3200" b="1" u="sng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รายการละเอียด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6302921" y="3973815"/>
            <a:ext cx="1292631" cy="37457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คลิกเพื่อดูตัวอย่าง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Action Button: Back or Previous 16">
            <a:hlinkClick r:id="rId4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5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21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98655" y="1061322"/>
            <a:ext cx="8762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กรณีเป็นเครื่องมือแพทย์ที่ต้อง</a:t>
            </a:r>
            <a:r>
              <a:rPr lang="th-TH" sz="24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แจ้งรายการละเอียด</a:t>
            </a:r>
          </a:p>
          <a:p>
            <a:pPr marL="357188"/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(ก) คำขอแจ้งรายการละเอียดผลิตเครื่องมือแพทย์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จ.ผ. </a:t>
            </a:r>
            <a:r>
              <a:rPr lang="en-US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ข) คำขอแจ้งรายการละเอียดนำเข้าเครื่องมือแพทย์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จ.น. </a:t>
            </a:r>
            <a:r>
              <a:rPr lang="en-US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8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5" y="2653037"/>
            <a:ext cx="2055594" cy="2856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83" y="2869037"/>
            <a:ext cx="2345504" cy="2640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875" y="2661561"/>
            <a:ext cx="2059255" cy="28880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130" y="2197667"/>
            <a:ext cx="2069990" cy="336657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250827"/>
            <a:ext cx="6891130" cy="7177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</a:t>
            </a:r>
            <a:r>
              <a:rPr lang="th-TH" sz="32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</a:t>
            </a:r>
            <a:r>
              <a:rPr lang="th-TH" sz="3200" b="1" u="sng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รายการละเอียด</a:t>
            </a:r>
          </a:p>
        </p:txBody>
      </p:sp>
      <p:sp>
        <p:nvSpPr>
          <p:cNvPr id="14" name="TextBox 13">
            <a:hlinkClick r:id="rId6"/>
          </p:cNvPr>
          <p:cNvSpPr txBox="1"/>
          <p:nvPr/>
        </p:nvSpPr>
        <p:spPr>
          <a:xfrm>
            <a:off x="879230" y="1829549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6" name="TextBox 15">
            <a:hlinkClick r:id="rId7"/>
          </p:cNvPr>
          <p:cNvSpPr txBox="1"/>
          <p:nvPr/>
        </p:nvSpPr>
        <p:spPr>
          <a:xfrm>
            <a:off x="4885006" y="1864825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7" name="TextBox 16">
            <a:hlinkClick r:id="rId8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Action Button: Back or Previous 17">
            <a:hlinkClick r:id="rId9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21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334"/>
            <a:ext cx="6891130" cy="85020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รายละเอียดข้อมูลการขออนุญาตหรือแจ้งรายการละเอียดตาม </a:t>
            </a:r>
            <a:r>
              <a:rPr lang="en-US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- </a:t>
            </a:r>
            <a:r>
              <a: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Common Submission Dossier </a:t>
            </a:r>
            <a:r>
              <a:rPr lang="en-US" sz="28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Template (CSDT)</a:t>
            </a:r>
            <a:endParaRPr lang="th-TH" sz="28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7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227"/>
          <a:stretch/>
        </p:blipFill>
        <p:spPr>
          <a:xfrm>
            <a:off x="2488716" y="1620383"/>
            <a:ext cx="2928209" cy="4000868"/>
          </a:xfrm>
          <a:prstGeom prst="rect">
            <a:avLst/>
          </a:prstGeom>
        </p:spPr>
      </p:pic>
      <p:sp>
        <p:nvSpPr>
          <p:cNvPr id="11" name="TextBox 10">
            <a:hlinkClick r:id="rId3"/>
          </p:cNvPr>
          <p:cNvSpPr txBox="1"/>
          <p:nvPr/>
        </p:nvSpPr>
        <p:spPr>
          <a:xfrm>
            <a:off x="5775122" y="3391884"/>
            <a:ext cx="190881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ดาวน์โหลดที่นี่</a:t>
            </a:r>
            <a:endParaRPr lang="en-US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925" y="1032853"/>
            <a:ext cx="5647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ศึกษาการจัดเตรียมเอกสารเพิ่มเติมได้จาก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Action Button: Back or Previous 16">
            <a:hlinkClick r:id="rId5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5147"/>
            <a:ext cx="9144000" cy="17453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แพทย์ในอนาคต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(Risk based) </a:t>
            </a:r>
            <a:endParaRPr lang="th-TH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23</a:t>
            </a:fld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0" y="371022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สามารถยื่นคำขอได้ทาง</a:t>
            </a:r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ช่องทาง </a:t>
            </a:r>
            <a:r>
              <a:rPr lang="en-US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Common </a:t>
            </a:r>
            <a:r>
              <a:rPr lang="en-US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Submission Dossier Template (CSDT</a:t>
            </a:r>
            <a:r>
              <a:rPr lang="en-US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Voluntary</a:t>
            </a:r>
            <a:endParaRPr lang="th-TH" dirty="0"/>
          </a:p>
        </p:txBody>
      </p:sp>
      <p:sp>
        <p:nvSpPr>
          <p:cNvPr id="10" name="TextBox 9">
            <a:hlinkClick r:id="rId2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Action Button: Back or Previous 10">
            <a:hlinkClick r:id="rId2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83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24</a:t>
            </a:fld>
            <a:endParaRPr lang="th-TH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76794" y="2118440"/>
            <a:ext cx="81904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นิยามและหลักเกณฑ์</a:t>
            </a: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การจัดประเภทเครื่องมือแพทย์ตามความเสี่ยง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76794" y="3130967"/>
            <a:ext cx="819041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การจัดประเภทเครื่องมือแพทย์ตามความเสี่ยง</a:t>
            </a: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Action Button: Back or Previous 11">
            <a:hlinkClick r:id="rId5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10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25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29063"/>
            <a:ext cx="732492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เครื่องมือแพทย์ตามความเสี่ยง</a:t>
            </a:r>
            <a:r>
              <a:rPr lang="en-US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(Risk-based)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308" y="1073136"/>
            <a:ext cx="6034408" cy="830997"/>
          </a:xfrm>
          <a:prstGeom prst="rect">
            <a:avLst/>
          </a:prstGeom>
          <a:solidFill>
            <a:schemeClr val="accent2">
              <a:lumMod val="60000"/>
              <a:lumOff val="40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เครื่องมือแพทย์วินิจฉัยภายนอกร่างกาย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 Vitro Diagnostic (IVD) medical devices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950" y="4241619"/>
            <a:ext cx="5435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เครื่องมือแพทย์ที่มีความเสี่ยงต่ำ</a:t>
            </a:r>
          </a:p>
          <a:p>
            <a:pPr marL="355600" indent="-355600">
              <a:buFont typeface="+mj-lt"/>
              <a:buAutoNum type="arabicPeriod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เสี่ยงปานกลางระดับต่ำ</a:t>
            </a:r>
          </a:p>
          <a:p>
            <a:pPr marL="355600" indent="-355600">
              <a:buFont typeface="+mj-lt"/>
              <a:buAutoNum type="arabicPeriod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เสี่ยงปานกลางระดับสูง</a:t>
            </a:r>
          </a:p>
          <a:p>
            <a:pPr marL="355600" indent="-355600">
              <a:buFont typeface="+mj-lt"/>
              <a:buAutoNum type="arabicPeriod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307" y="3333359"/>
            <a:ext cx="6034409" cy="830997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เครื่องมือแพทย์ที่ไม่ใช่สำหรับการวินิจฉัยภายนอกร่างกาย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Non - In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(non-IVD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medical devices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550" y="1957026"/>
            <a:ext cx="78340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+mj-lt"/>
              <a:buAutoNum type="arabicPeriod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เครื่องมือแพทย์ที่มีความเสี่ยงต่ำต่อบุคคลและการสาธารณสุข</a:t>
            </a:r>
          </a:p>
          <a:p>
            <a:pPr marL="355600" indent="-355600">
              <a:buFont typeface="+mj-lt"/>
              <a:buAutoNum type="arabicPeriod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เสี่ยงปานกลางต่อบุคคลหรือความเสี่ยงต่ำต่อการสาธารณสุข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5600" indent="-355600">
              <a:buFont typeface="+mj-lt"/>
              <a:buAutoNum type="arabicPeriod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เสี่ยงสูงต่อบุคคลหรือความเสี่ยงปานกลางต่อการสาธารณสุข</a:t>
            </a:r>
          </a:p>
          <a:p>
            <a:pPr marL="355600" indent="-355600">
              <a:buFont typeface="+mj-lt"/>
              <a:buAutoNum type="arabicPeriod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เสี่ยงสูงต่อบุคคลและการสาธารณสุข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6963022" y="990923"/>
            <a:ext cx="1014915" cy="995422"/>
          </a:xfrm>
          <a:prstGeom prst="ellipse">
            <a:avLst/>
          </a:prstGeom>
          <a:solidFill>
            <a:srgbClr val="F9D8C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คลิกดูนิยาม</a:t>
            </a:r>
            <a:endParaRPr lang="th-TH" sz="20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6963021" y="3280465"/>
            <a:ext cx="1014915" cy="995422"/>
          </a:xfrm>
          <a:prstGeom prst="ellipse">
            <a:avLst/>
          </a:prstGeom>
          <a:solidFill>
            <a:srgbClr val="FFDF7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คลิกดูนิยาม</a:t>
            </a:r>
            <a:endParaRPr lang="th-TH" sz="20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Action Button: Back or Previous 19">
            <a:hlinkClick r:id="rId5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6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522514" y="2082340"/>
            <a:ext cx="7992836" cy="3853554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0724"/>
            <a:ext cx="7352455" cy="50941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ประกาศสำนักงานคณะกรรมการอาหารและยา</a:t>
            </a:r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54622"/>
            <a:ext cx="3086100" cy="365125"/>
          </a:xfrm>
        </p:spPr>
        <p:txBody>
          <a:bodyPr/>
          <a:lstStyle/>
          <a:p>
            <a:r>
              <a:rPr lang="th-TH" sz="120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653143" y="2429016"/>
            <a:ext cx="77051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หมายถึงน้ำยา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(reagent)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ชุดตรวจ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(reagent product)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ตัวสอบเทียบ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(calibrator)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(control material)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หรืออุปกรณ์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kit, instrument, apparatus or equipment)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ระบบการตรวจวิเคราะห์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(system)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หรือวัตถุ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ใด ไม่ว่าจะใช้โดยลำพัง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ร่วมกัน หรือใช้ร่วมกับเครื่องมือแพทย์อื่นที่เจ้าของผลิตภัณฑ์มุ่งหมายสำหรับตรวจสิ่งส่งตรวจจากร่างกายมนุษย์ รวมทั้งโลหิตและอวัยวะบริจาค เพื่อให้ข้อมูล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๑) สภาพทางสรีรวิทยา หรือ พยาธิสภาพ หรือความพิการแต่กำเหนิด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สำหรับพิจารณา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ความปลอดภัยและความเข้ากันได้ของเนื้อเยื่อของผู้ที่มีโอกาสรับอวัยวะ 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๓)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สำหรับตรวจ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ติดตามการรักษา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รวมทั้งภาชนะเก็บสิ่งส่งตรวจ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461" y="981265"/>
            <a:ext cx="844694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การจัดประเภทเครื่องมือแพทย์สำหรับการวินิจฉัย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ร่างกายตามความเสี่ยง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(In Vitro Diagnostic (IVD) Medical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evices)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Action Button: Back or Previous 14">
            <a:hlinkClick r:id="rId4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3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hlinkClick r:id="rId2" action="ppaction://hlinksldjump"/>
          </p:cNvPr>
          <p:cNvSpPr txBox="1"/>
          <p:nvPr/>
        </p:nvSpPr>
        <p:spPr>
          <a:xfrm>
            <a:off x="3737954" y="5783273"/>
            <a:ext cx="1551515" cy="64698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คลิกเพื่อเข้าสู่ขั้นตอนการจัดประเภท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2"/>
            <a:ext cx="7352455" cy="50941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ประกาศสำนักงานคณะกรรมการอาหารและยา</a:t>
            </a:r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859" y="6480747"/>
            <a:ext cx="3086100" cy="365125"/>
          </a:xfrm>
        </p:spPr>
        <p:txBody>
          <a:bodyPr/>
          <a:lstStyle/>
          <a:p>
            <a:r>
              <a:rPr lang="th-TH" sz="120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3973" y="6428392"/>
            <a:ext cx="2057400" cy="365125"/>
          </a:xfrm>
        </p:spPr>
        <p:txBody>
          <a:bodyPr/>
          <a:lstStyle/>
          <a:p>
            <a:fld id="{BD18A084-DF1D-444B-B5A3-79411EE67827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290241" y="855625"/>
            <a:ext cx="844694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การจัดประเภทเครื่องมือแพทย์สำหรับการวินิจฉัย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ร่างกายตามความเสี่ยง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(In Vitro Diagnostic (IVD) Medical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evices)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72" y="1841780"/>
            <a:ext cx="8231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พิจารณาจาก</a:t>
            </a: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ปัจจัยที่มีผลต่อความเสี่ยง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วัตถุประสงค์การใช้และข้อบ่งใช้ของเครื่องมือแพทย์ ซึ่งกำหนดโดยเจ้าของผลิตภัณฑ์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ความชำนาญของผู้ใช้เครื่องมือแพทย์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ความสำคัญและผลกระทบของข้อมูลที่ได้จากเครื่องมือแพทย์ที่มีต่อบุคคลและการสาธารณสุข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71133" y="4729217"/>
            <a:ext cx="92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593" y="3596850"/>
            <a:ext cx="9114816" cy="777426"/>
            <a:chOff x="337442" y="5592301"/>
            <a:chExt cx="8465762" cy="435573"/>
          </a:xfrm>
        </p:grpSpPr>
        <p:grpSp>
          <p:nvGrpSpPr>
            <p:cNvPr id="12" name="Group 11"/>
            <p:cNvGrpSpPr/>
            <p:nvPr/>
          </p:nvGrpSpPr>
          <p:grpSpPr>
            <a:xfrm>
              <a:off x="780212" y="5592301"/>
              <a:ext cx="7398812" cy="435573"/>
              <a:chOff x="738609" y="5489853"/>
              <a:chExt cx="7398812" cy="43557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738609" y="5492614"/>
                <a:ext cx="1849703" cy="4328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287718" y="5490807"/>
                <a:ext cx="1849703" cy="4328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438015" y="5489853"/>
                <a:ext cx="1849703" cy="4328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588312" y="5489853"/>
                <a:ext cx="1849703" cy="4328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38609" y="5503515"/>
                <a:ext cx="18497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A</a:t>
                </a:r>
              </a:p>
              <a:p>
                <a:pPr algn="ctr"/>
                <a:r>
                  <a:rPr lang="th-TH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88312" y="5508965"/>
                <a:ext cx="1849703" cy="3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B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38014" y="5503843"/>
                <a:ext cx="1849703" cy="3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C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287717" y="5513199"/>
                <a:ext cx="1849703" cy="3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D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37442" y="5653979"/>
              <a:ext cx="624181" cy="293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 smtClean="0"/>
                <a:t>Low Risk</a:t>
              </a:r>
              <a:endParaRPr lang="th-TH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79023" y="5669128"/>
              <a:ext cx="624181" cy="293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 smtClean="0"/>
                <a:t>High Risk</a:t>
              </a:r>
              <a:endParaRPr lang="th-TH" sz="14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3861" y="4588840"/>
            <a:ext cx="2331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Clinical Chemical Analyzer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Prepared selective -</a:t>
            </a:r>
            <a:b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culture media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75686" y="4582944"/>
            <a:ext cx="20553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Vitamin 12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Pregnancy self testing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Anti-nuclear Antibody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Urine test strips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1909" y="4582944"/>
            <a:ext cx="226857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Blood glucose self testing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HLA typing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PSA screening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Rubella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3305" y="4582944"/>
            <a:ext cx="2337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HIV Blood donor screening</a:t>
            </a:r>
          </a:p>
          <a:p>
            <a:pPr marL="88900" indent="-88900">
              <a:buFont typeface="Wingdings" panose="05000000000000000000" pitchFamily="2" charset="2"/>
              <a:buChar char="ü"/>
            </a:pP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HIV Blood diagnostic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>
            <a:hlinkClick r:id="rId3" action="ppaction://hlinksldjump"/>
          </p:cNvPr>
          <p:cNvSpPr txBox="1"/>
          <p:nvPr/>
        </p:nvSpPr>
        <p:spPr>
          <a:xfrm>
            <a:off x="6950378" y="2334984"/>
            <a:ext cx="1828849" cy="44267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คลิกดูนิยาม </a:t>
            </a:r>
            <a:r>
              <a:rPr lang="en-US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IVD</a:t>
            </a:r>
            <a:endParaRPr lang="th-TH" sz="2000" b="1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hlinkClick r:id="rId4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Action Button: Back or Previous 29">
            <a:hlinkClick r:id="rId3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16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478935" y="4087010"/>
            <a:ext cx="8689207" cy="863813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 Diagonal Corner Rectangle 9"/>
          <p:cNvSpPr/>
          <p:nvPr/>
        </p:nvSpPr>
        <p:spPr>
          <a:xfrm>
            <a:off x="0" y="2963604"/>
            <a:ext cx="8164286" cy="984883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 Diagonal Corner Rectangle 11"/>
          <p:cNvSpPr/>
          <p:nvPr/>
        </p:nvSpPr>
        <p:spPr>
          <a:xfrm>
            <a:off x="0" y="5115472"/>
            <a:ext cx="8689207" cy="1483906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 Diagonal Corner Rectangle 4"/>
          <p:cNvSpPr/>
          <p:nvPr/>
        </p:nvSpPr>
        <p:spPr>
          <a:xfrm>
            <a:off x="454793" y="1328815"/>
            <a:ext cx="8689207" cy="1546853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2"/>
            <a:ext cx="7352455" cy="50941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ประกาศสำนักงานคณะกรรมการอาหารและยา</a:t>
            </a:r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43891" y="6565357"/>
            <a:ext cx="3086100" cy="365125"/>
          </a:xfrm>
        </p:spPr>
        <p:txBody>
          <a:bodyPr/>
          <a:lstStyle/>
          <a:p>
            <a:r>
              <a:rPr lang="th-TH" sz="1050" smtClean="0"/>
              <a:t>แนวทางการขึ้นทะเบียนเครื่องมือแพทย์</a:t>
            </a:r>
            <a:endParaRPr lang="th-TH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28</a:t>
            </a:fld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454793" y="1366164"/>
            <a:ext cx="8372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เครื่องมือแพทย์ที่มีกำลัง (</a:t>
            </a: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active medical device)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หมายความว่าเครื่องมือแพทย์ใดๆซึ่งการทำงาน</a:t>
            </a:r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ต้องใช้แหล่งพลังงาน</a:t>
            </a:r>
          </a:p>
          <a:p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ไฟฟ้า หรือแหล่งพลังงานอื่นที่ไม่ใช่พลังงานที่กำเนิดขึ้นโดยตรงจากร่างกายมนุษย์หรือแรงโน้มถ่ว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งและสามารถทำงานได้โดยการ</a:t>
            </a:r>
          </a:p>
          <a:p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แปลง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เหล่านี้ แต่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เครื่องมือแพทย์ที่มุ่งหมายเพื่อส่งผ่านพลังงาน สาร หรือองค์ประกอบอื่นๆ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elements)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ระหว่างเครื่องมือแพทย์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กับผู้ป่วย โดยไม่มีการเปลี่ยนแปลงที่มี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นัยสำคัญ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ใดๆ ไม่ถือว่าเป็นเครื่องมือแพทย์ที่มี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ทั้งนี้ซอฟต์แวร์ที่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</a:p>
          <a:p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ลำพัง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stand alone software) 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ซึ่งจัดเป็นเครื่องมือแพทย์ตามนิยามของเครื่องมือแพทย์) ถือว่าเป็นเครื่องมือแพทย์ที่มี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b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แพทย์ที่มี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ที่ใช้ในการ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active therapeutic device)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เครื่องมือแพทย์ที่มี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ใดๆ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ไม่ว่าจะใช้โดย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ลำพัง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หรือใช้ร่วมกับเครื่องมือแพทย์อื่น เพื่อพยุง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ค้ำ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หรือจุน ดัดแปลงทดแทน หรือฟื้นฟูสภาพการ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หน้าที่หรือ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โครงสร้างทางชีววิทยา โดยมุ่งหมายเพื่อรักษา หรือบรรเทาความเจ็บป่วย บาดเจ็บ หรือทุพพล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</a:t>
            </a:r>
            <a:b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แพทย์ที่มี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ที่ใช้ในการ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active </a:t>
            </a: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device intended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 diagnosis)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หมายความว่าเครื่องมือแพทย์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ใดๆไม่ว่าจะใช้โดย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ลำพัง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หรือใช้ร่วมกับเครื่องมือแพทย์อื่น เพื่อให้ข้อมูล(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information)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การตรวจวินิจฉัยติดตาม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หรือเพื่อสนับสนุนการรักษาภาวะทางสรีรวิทยา สภาวะสุขภาพ ความเจ็บป่วย หรือความพิการแต่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กำเนิด</a:t>
            </a:r>
            <a:b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แพทย์ที่ฝังใน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implantable medical device)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เครื่องมือแพทย์ใดๆรวมถึงเครื่องมือแพทย์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ที่ถูกดูดซึมบางส่วนหรือทั้งหมด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partially or wholly absorbed)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ซึ่งมุ่งหมายเพื่อสอดใส่เข้าไปในร่างกายมนุษย์ทั้งหมด หรือ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แทนที่เยื่อบุผิว หรือผิวของนัยน์ตาโดยวิธีทางศัลยกรรม เพื่อให้เครื่องมือแพทย์นั้นคงอยู่ในร่างกายหลังจากการ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กระทำ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ตามวิธีการ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ใช้งานของเครื่องมือแพทย์นั้น ทั้งนี้เครื่องมือแพทย์ใดๆ ที่มีมุ่งหมายให้ใส่เข้าไปในร่างกายมนุษย์เพียงบางส่วนโดยวิธีทางศัลยกรรม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มุ่งหมายให้คงอยู่ในร่างกายอย่างน้อย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</a:t>
            </a:r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ให้ถือว่าเป็นเครื่องมือแพทย์ที่ใช้ฝังในร่างกาย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413" y="574136"/>
            <a:ext cx="710404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การจัดประเภทเครื่องมือแพทย์ที่ไม่ใช่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 In Vitro Diagnostic (Non-IVD) Medical Devices)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Action Button: Back or Previous 14">
            <a:hlinkClick r:id="rId2" action="ppaction://hlinksldjump" highlightClick="1"/>
          </p:cNvPr>
          <p:cNvSpPr/>
          <p:nvPr/>
        </p:nvSpPr>
        <p:spPr>
          <a:xfrm>
            <a:off x="7251453" y="6372105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705003" y="6372105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1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9415" y="574136"/>
            <a:ext cx="716304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การจัดประเภทเครื่องมือแพทย์ที่ไม่ใช่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 In Vitro Diagnostic (Non-IVD) Medical Devices)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21918" y="5727053"/>
            <a:ext cx="8722082" cy="699027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 Diagonal Corner Rectangle 8"/>
          <p:cNvSpPr/>
          <p:nvPr/>
        </p:nvSpPr>
        <p:spPr>
          <a:xfrm>
            <a:off x="-1" y="4378326"/>
            <a:ext cx="8399417" cy="1225640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 Diagonal Corner Rectangle 6"/>
          <p:cNvSpPr/>
          <p:nvPr/>
        </p:nvSpPr>
        <p:spPr>
          <a:xfrm>
            <a:off x="355540" y="3045915"/>
            <a:ext cx="8788460" cy="1177744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ound Diagonal Corner Rectangle 9"/>
          <p:cNvSpPr/>
          <p:nvPr/>
        </p:nvSpPr>
        <p:spPr>
          <a:xfrm>
            <a:off x="0" y="2169470"/>
            <a:ext cx="8164286" cy="750532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 Diagonal Corner Rectangle 11"/>
          <p:cNvSpPr/>
          <p:nvPr/>
        </p:nvSpPr>
        <p:spPr>
          <a:xfrm>
            <a:off x="493983" y="1359355"/>
            <a:ext cx="8647174" cy="722840"/>
          </a:xfrm>
          <a:prstGeom prst="round2DiagRect">
            <a:avLst/>
          </a:prstGeom>
          <a:solidFill>
            <a:srgbClr val="B4C7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2"/>
            <a:ext cx="7352455" cy="50941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ประกาศสำนักงานคณะกรรมการอาหารและยา</a:t>
            </a:r>
            <a:endParaRPr lang="th-TH" sz="2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54622"/>
            <a:ext cx="3086100" cy="365125"/>
          </a:xfrm>
        </p:spPr>
        <p:txBody>
          <a:bodyPr/>
          <a:lstStyle/>
          <a:p>
            <a:r>
              <a:rPr lang="th-TH" sz="120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29</a:t>
            </a:fld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480920" y="1409767"/>
            <a:ext cx="83467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แพทย์ที่รุก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ล้ำ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เข้าไปใน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 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invasive medical device)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เครื่องมือแพทย์ที่สอดใส่เข้าไป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 ไม่ว่าจะทั้งหมด หรือเพียงบางส่วน 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ผ่านทางช่องเปิดของร่างกาย หรือผ่านทาง</a:t>
            </a:r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ผิวหนัง</a:t>
            </a:r>
          </a:p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แพทย์ที่ใช้ประคับประคองหรือ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ช่วยชีวิต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life supporting or life sustaining)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เครื่องมือแพทย์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จำเป็น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หรือให้ข้อมูลที่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จำเป็น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ต่อการคืนสู่สภาพปกติหรื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อการทำ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หน้าที่ของร่างกายซึ่งมี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ความสำคัญ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ชีวิต</a:t>
            </a:r>
          </a:p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แพทย์รุก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ล้ำ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เข้าไปในร่างกายด้วยวิธีทาง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ศัลยกรรม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surgically invasive medical device)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เครื่องมือแพทย์ที่สอดใส่เข้าไปในร่างกาย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ผ่านทางผิวหนัง โดยวิธีทางศัลยกรรมบางส่วน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หรือทั้งหมด ทั้งนี้เครื่องมือแพทย์นอกเหนือ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จากที่กล่าวไว้ข้างต้น และใช้สอดใส่เข้าไปในร่างกาย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โดยไม่ผ่านช่องเปิดของร่างกายตามธรรมชาติ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จัดเป็นเครื่องมือแพทย์รุก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ล้ำ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เข้าไปในร่างกายด้วยวิธีทาง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ศัลยกรรม</a:t>
            </a:r>
          </a:p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8.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ทางศัลยกรรมที่สามารถ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กลับมาใช้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ซ้ำ (</a:t>
            </a: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reusable surgical 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instrument)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หมายความว่าอุปกรณ์ที่มุ่งหมาย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ให้ใช้ในทางศัลยกรรม โดยการตัด เจาะ เลื่อย ขูด โกน จับยึด ดึงรั้ง หนีบ หรือวิธีทางศัลยกรรมอื่น โดยไม่มีการ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นำไป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เชื่อมต่อกับ</a:t>
            </a:r>
          </a:p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และเจ้าของผลิตภัณฑ์มุ่งหมายให้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กลับมาใช้งานใหม่</a:t>
            </a:r>
            <a:r>
              <a:rPr lang="th-TH" sz="18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ผ่านกระบวนการ</a:t>
            </a:r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ความสะอาดหรือ</a:t>
            </a:r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</a:p>
          <a:p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ปราศจากเชื้อก่อน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ด้วยวิธีการที่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เหมาะสม</a:t>
            </a:r>
          </a:p>
          <a:p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9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อุปกรณ์เสริม </a:t>
            </a:r>
            <a:r>
              <a:rPr lang="th-TH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accessory)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สิ่งของ เครื่องใช้หรือผลิตภัณฑ์ที่เจ้าของผลิตภัณฑ์มุ่งหมายเฉพาะให้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ใช้ร่วมกับ</a:t>
            </a:r>
          </a:p>
          <a:p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เพื่อช่วยหรือ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ให้เครื่องมือแพทย์นั้นสามารถใช้งานได้ตามวัตถุประสงค์ที่มุ่งหมายของเครื่องมือแพทย์นั้น</a:t>
            </a:r>
            <a:endParaRPr lang="en-US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Action Button: Back or Previous 13">
            <a:hlinkClick r:id="rId2" action="ppaction://hlinksldjump" highlightClick="1"/>
          </p:cNvPr>
          <p:cNvSpPr/>
          <p:nvPr/>
        </p:nvSpPr>
        <p:spPr>
          <a:xfrm>
            <a:off x="7390599" y="6391983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827129" y="6383908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230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3" y="427623"/>
            <a:ext cx="6528058" cy="777874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48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</a:t>
            </a:fld>
            <a:endParaRPr lang="th-TH" dirty="0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403413" y="2003611"/>
            <a:ext cx="8377516" cy="584775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นิยามและข้อมูลทั่วไปของเครื่องมือแพทย์</a:t>
            </a: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3413" y="3981723"/>
            <a:ext cx="8377516" cy="584775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การขึ้นทะเบียน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ผลิตภัณฑ์เครื่องมือแพทย์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03413" y="2992667"/>
            <a:ext cx="8377516" cy="584775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การจด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</a:t>
            </a:r>
            <a:r>
              <a:rPr lang="th-TH" sz="32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ประกอบการเครื่องมือแพทย์</a:t>
            </a:r>
            <a:endParaRPr lang="th-TH" sz="3200" b="1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12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176"/>
            <a:ext cx="7352455" cy="71416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ประกาศสำนักงานคณะกรรมการอาหารและยา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30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56031" y="1170100"/>
            <a:ext cx="864717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การจัดประเภทเครื่องมือแพทย์ที่ไม่ใช่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 In Vitro Diagnostic (Non-IVD) Medical Devices)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83" y="2100320"/>
            <a:ext cx="58786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พิจารณาจาก</a:t>
            </a:r>
            <a:r>
              <a:rPr lang="th-TH" sz="24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ปัจจัยที่มีผลต่อความเสี่ยง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ระดับการรุกล้ำเข้าสู่ร่างกาย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ระยะเวลาที่อยู่ในร่างกาย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ลักษณะการใช้งาน 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ผลทางชีวภาพ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(biological effect)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501095" y="4560020"/>
            <a:ext cx="17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</a:t>
            </a:r>
            <a:endParaRPr lang="en-US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88441" y="4898432"/>
            <a:ext cx="8106842" cy="710575"/>
            <a:chOff x="741735" y="4997764"/>
            <a:chExt cx="8106842" cy="710575"/>
          </a:xfrm>
        </p:grpSpPr>
        <p:sp>
          <p:nvSpPr>
            <p:cNvPr id="9" name="Rectangle 8"/>
            <p:cNvSpPr/>
            <p:nvPr/>
          </p:nvSpPr>
          <p:spPr>
            <a:xfrm>
              <a:off x="741735" y="4997764"/>
              <a:ext cx="20233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Surgical </a:t>
              </a: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retractors</a:t>
              </a:r>
            </a:p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Tongue depressors</a:t>
              </a:r>
              <a:endPara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53655" y="4999734"/>
              <a:ext cx="21130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Hypodermic needles</a:t>
              </a:r>
            </a:p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Suction equipment</a:t>
              </a:r>
              <a:endPara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6046" y="4997764"/>
              <a:ext cx="195919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Lung ventilator</a:t>
              </a:r>
              <a:endPara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Bone fixation plate</a:t>
              </a:r>
              <a:endPara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27721" y="5000453"/>
              <a:ext cx="24208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Heart valves</a:t>
              </a:r>
            </a:p>
            <a:p>
              <a:pPr marL="88900" indent="-88900">
                <a:buFont typeface="Wingdings" panose="05000000000000000000" pitchFamily="2" charset="2"/>
                <a:buChar char="ü"/>
              </a:pPr>
              <a:r>
                <a:rPr lang="en-US" sz="20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Implantable defibrillator</a:t>
              </a:r>
              <a:endPara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031" y="4039312"/>
            <a:ext cx="9114816" cy="777426"/>
            <a:chOff x="337442" y="5592301"/>
            <a:chExt cx="8465762" cy="435573"/>
          </a:xfrm>
        </p:grpSpPr>
        <p:grpSp>
          <p:nvGrpSpPr>
            <p:cNvPr id="26" name="Group 25"/>
            <p:cNvGrpSpPr/>
            <p:nvPr/>
          </p:nvGrpSpPr>
          <p:grpSpPr>
            <a:xfrm>
              <a:off x="780212" y="5592301"/>
              <a:ext cx="7398812" cy="435573"/>
              <a:chOff x="738609" y="5489853"/>
              <a:chExt cx="7398812" cy="435573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738609" y="5492614"/>
                <a:ext cx="1849703" cy="4328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287718" y="5490807"/>
                <a:ext cx="1849703" cy="43281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38015" y="5489853"/>
                <a:ext cx="1849703" cy="4328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588312" y="5489853"/>
                <a:ext cx="1849703" cy="43281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38609" y="5503515"/>
                <a:ext cx="18497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A</a:t>
                </a:r>
              </a:p>
              <a:p>
                <a:pPr algn="ctr"/>
                <a:r>
                  <a:rPr lang="th-TH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88312" y="5508965"/>
                <a:ext cx="1849703" cy="3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B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38014" y="5503843"/>
                <a:ext cx="1849703" cy="3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C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287717" y="5513199"/>
                <a:ext cx="1849703" cy="396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Class D</a:t>
                </a:r>
              </a:p>
              <a:p>
                <a:pPr algn="ctr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ประเภทที่ </a:t>
                </a:r>
                <a:r>
                  <a:rPr lang="en-US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</a:t>
                </a:r>
                <a:endParaRPr lang="th-TH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37442" y="5653979"/>
              <a:ext cx="624181" cy="293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 smtClean="0"/>
                <a:t>Low Risk</a:t>
              </a:r>
              <a:endParaRPr lang="th-TH" sz="14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9023" y="5669128"/>
              <a:ext cx="624181" cy="293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 smtClean="0"/>
                <a:t>High Risk</a:t>
              </a:r>
              <a:endParaRPr lang="th-TH" sz="1400" b="1" dirty="0"/>
            </a:p>
          </p:txBody>
        </p:sp>
      </p:grpSp>
      <p:sp>
        <p:nvSpPr>
          <p:cNvPr id="38" name="TextBox 37">
            <a:hlinkClick r:id="rId2" action="ppaction://hlinksldjump"/>
          </p:cNvPr>
          <p:cNvSpPr txBox="1"/>
          <p:nvPr/>
        </p:nvSpPr>
        <p:spPr>
          <a:xfrm>
            <a:off x="6974356" y="2789806"/>
            <a:ext cx="1828849" cy="44267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 </a:t>
            </a:r>
            <a:r>
              <a:rPr lang="en-US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Non-IVD</a:t>
            </a:r>
            <a:endParaRPr lang="th-TH" sz="2000" b="1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TextBox 38">
            <a:hlinkClick r:id="rId3" action="ppaction://hlinksldjump"/>
          </p:cNvPr>
          <p:cNvSpPr txBox="1"/>
          <p:nvPr/>
        </p:nvSpPr>
        <p:spPr>
          <a:xfrm>
            <a:off x="3840020" y="5692940"/>
            <a:ext cx="1551515" cy="64698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คลิกเพื่อเข้าสู่ขั้นตอนการจัดประเภท</a:t>
            </a:r>
          </a:p>
        </p:txBody>
      </p:sp>
      <p:sp>
        <p:nvSpPr>
          <p:cNvPr id="43" name="Action Button: Back or Previous 42">
            <a:hlinkClick r:id="rId4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TextBox 44">
            <a:hlinkClick r:id="rId5" action="ppaction://hlinksldjump"/>
          </p:cNvPr>
          <p:cNvSpPr txBox="1"/>
          <p:nvPr/>
        </p:nvSpPr>
        <p:spPr>
          <a:xfrm>
            <a:off x="6049525" y="6271116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44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179" y="1618240"/>
            <a:ext cx="3879642" cy="13255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Click here </a:t>
            </a:r>
            <a:br>
              <a:rPr lang="en-US" dirty="0" smtClean="0">
                <a:solidFill>
                  <a:schemeClr val="bg1"/>
                </a:solidFill>
                <a:hlinkClick r:id="rId2" action="ppaction://hlinksldjump"/>
              </a:rPr>
            </a:br>
            <a:r>
              <a:rPr lang="en-US" dirty="0" smtClean="0">
                <a:solidFill>
                  <a:schemeClr val="bg1"/>
                </a:solidFill>
                <a:hlinkClick r:id="rId2" action="ppaction://hlinksldjump"/>
              </a:rPr>
              <a:t>to START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31</a:t>
            </a:fld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269242" y="934166"/>
            <a:ext cx="660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การจัดประเภทเครื่องมือแพทย์ตามความเสี่ยง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16" y="3043102"/>
            <a:ext cx="8339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u="sng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สิ่งที่ต้องคำนึงถึง</a:t>
            </a:r>
          </a:p>
          <a:p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กรณีเครื่องมือ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ประเภทได้มากกว่าหนึ่งประเภท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ตามหลักเกณฑ์ข้างต้น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ให้เลือก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ประเภทเครื่องมือแพทย์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นั้นเป็น</a:t>
            </a:r>
            <a:r>
              <a:rPr lang="th-TH" sz="24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ประเภทที่มีความเสี่ยงสูงสุด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กรณีเครื่องมือแพทย์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ได้รับการออกแบบให้ใช้ร่วมกับเครื่องมือแพทย์อื่น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แยกพิจารณา</a:t>
            </a:r>
            <a:b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ประเภทเครื่องมือ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แพทย์เป็นแต่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ละรายการ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กรณีเครื่องมือแพทย์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มีวัตถุประสงค์การใช้มากกว่าหนึ่ง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วัตถุประสงค์ขึ้นไป ให้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จัดประเภทเครื่องมือแพทย์นั้น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ตามวัตถุประสงค์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การใช้ที่มีความเสี่ยงสูงสุด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3686776" y="5894684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282005" y="5894685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28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71" y="353094"/>
            <a:ext cx="6262480" cy="1325563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32</a:t>
            </a:fld>
            <a:endParaRPr lang="th-TH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863064" y="3721421"/>
            <a:ext cx="7417871" cy="892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การจัดประเภทเครื่องมือแพทย์ที่ไม่ใช่เครื่องมือแพทย์สำหรับการวินิจฉัยภายนอกร่างกาย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(Non In Vitro Diagnostic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(Non-IVD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667872" y="1830890"/>
            <a:ext cx="6000177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>
            <a:off x="3615511" y="4798837"/>
            <a:ext cx="2131945" cy="51077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คลิกดูนิยาม </a:t>
            </a:r>
            <a:r>
              <a:rPr lang="en-US" sz="24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Non-IVD</a:t>
            </a:r>
            <a:endParaRPr lang="th-TH" sz="24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>
            <a:off x="3657574" y="2879138"/>
            <a:ext cx="1828849" cy="51077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คลิกดูนิยาม </a:t>
            </a:r>
            <a:r>
              <a:rPr lang="en-US" sz="24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IVD</a:t>
            </a:r>
            <a:endParaRPr lang="th-TH" sz="24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Action Button: Back or Previous 13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5727183" y="6290311"/>
            <a:ext cx="178972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 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21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27182" y="2616060"/>
            <a:ext cx="3201663" cy="9194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ที่สอดใส่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 ไม่ว่าจะทั้งหมด 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เพียงบางส่วน ผ่านทางช่องเปิดของร่างกาย 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ผ่านทางผิวหนัง </a:t>
            </a:r>
            <a:endParaRPr lang="th-TH" sz="16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7183" y="5208934"/>
            <a:ext cx="3201663" cy="9194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/>
            <a:endParaRPr lang="th-TH" sz="16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74625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นอกเหนือจาก 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ประเภทข้างต้น</a:t>
            </a:r>
          </a:p>
          <a:p>
            <a:pPr marL="174625"/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7184" y="3912497"/>
            <a:ext cx="3201663" cy="9194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4625"/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ทำงานที่ต้อง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ใช้แหล่ง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พลังงานไฟฟ้าหรือ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แหล่งพลังงานอื่น</a:t>
            </a:r>
            <a:r>
              <a:rPr lang="th-TH" sz="1600" b="1" u="sng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ที่ไม่ใช่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พลังงานที่กำเนิดขึ้น</a:t>
            </a:r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โดยตรง</a:t>
            </a:r>
          </a:p>
          <a:p>
            <a:pPr marL="174625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1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ร่างกายมนุษย์หรือแรงโน้มถ่วง</a:t>
            </a:r>
            <a:endParaRPr lang="th-TH" sz="16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33</a:t>
            </a:fld>
            <a:endParaRPr lang="th-TH" dirty="0"/>
          </a:p>
        </p:txBody>
      </p:sp>
      <p:sp>
        <p:nvSpPr>
          <p:cNvPr id="6" name="Round Diagonal Corner Rectangle 5">
            <a:hlinkClick r:id="rId2" action="ppaction://hlinksldjump"/>
          </p:cNvPr>
          <p:cNvSpPr/>
          <p:nvPr/>
        </p:nvSpPr>
        <p:spPr>
          <a:xfrm>
            <a:off x="1437850" y="1332118"/>
            <a:ext cx="4441513" cy="9194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</a:t>
            </a:r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Non-Invasive Medical Devices)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 Diagonal Corner Rectangle 7">
            <a:hlinkClick r:id="rId3" action="ppaction://hlinksldjump"/>
          </p:cNvPr>
          <p:cNvSpPr/>
          <p:nvPr/>
        </p:nvSpPr>
        <p:spPr>
          <a:xfrm>
            <a:off x="1515909" y="2633575"/>
            <a:ext cx="4363454" cy="9194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</a:t>
            </a:r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Invasive Medical Devices)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515909" y="3945154"/>
            <a:ext cx="4363454" cy="9194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</a:t>
            </a:r>
            <a:r>
              <a:rPr lang="th-TH" sz="24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4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 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Active Medical Devices)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ound Diagonal Corner Rectangle 10">
            <a:hlinkClick r:id="rId5" action="ppaction://hlinksldjump"/>
          </p:cNvPr>
          <p:cNvSpPr/>
          <p:nvPr/>
        </p:nvSpPr>
        <p:spPr>
          <a:xfrm>
            <a:off x="1515909" y="5236489"/>
            <a:ext cx="4363454" cy="919401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หลักเกณฑ์เพิ่มเติม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Additional rules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542" y="307450"/>
            <a:ext cx="79771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การจัดประเภทเครื่องมือแพทย์ที่ไม่ใช่เครื่องมือแพทย์สำหรับการวินิจฉัยภายนอกร่างกาย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(Non In Vitro Diagnostic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(Non IVD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Devices)</a:t>
            </a:r>
          </a:p>
        </p:txBody>
      </p:sp>
      <p:sp>
        <p:nvSpPr>
          <p:cNvPr id="9" name="Oval 8"/>
          <p:cNvSpPr/>
          <p:nvPr/>
        </p:nvSpPr>
        <p:spPr>
          <a:xfrm>
            <a:off x="1292112" y="1225739"/>
            <a:ext cx="447594" cy="4451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1292112" y="5043391"/>
            <a:ext cx="447594" cy="4451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1292112" y="3746404"/>
            <a:ext cx="447594" cy="4451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1292112" y="2531992"/>
            <a:ext cx="447594" cy="4451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272216" y="1247882"/>
            <a:ext cx="124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Action Button: Back or Previous 19">
            <a:hlinkClick r:id="rId6" action="ppaction://hlinksldjump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5727183" y="6290311"/>
            <a:ext cx="178972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 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05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34</a:t>
            </a:fld>
            <a:endParaRPr lang="th-TH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504968" y="302692"/>
            <a:ext cx="6823880" cy="1055608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เครื่องมือแพทย์ที่ไม่ได้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</a:t>
            </a:r>
            <a:endPara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Non-Invasive Medical Devices)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838485" y="1713539"/>
            <a:ext cx="3255843" cy="21452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กับผิวหนังที่มี</a:t>
            </a:r>
            <a:r>
              <a:rPr lang="th-TH" sz="2400" u="sng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บาดแผล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และเพื่อใช้ปกปิดบาดแผลโดยกดทับหรือดูดซับของเหลวที่ไหลซึมจากบาดแผล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849147" y="4097621"/>
            <a:ext cx="3245181" cy="21452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เพื่อเป็น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ทางผ่านหรือ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ของเหลวเนื้อเยื่อ แก๊ส สำหรับให้สารละลายทางหลอดเลือด หรือบริหาร หรือ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นำสารเข้าสู่ร่างกาย 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4572000" y="1727902"/>
            <a:ext cx="3261815" cy="21452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เพื่อใช้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ปรับปรุง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องค์ประกอบทาง</a:t>
            </a:r>
            <a:b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ชีวภาพ หรือทางเคมี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ของเลือด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ของเหลวอื่น สำหรับให้สารละลายทางหลอดเลือดเข้าสู่ร่างกาย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663695" y="4123156"/>
            <a:ext cx="3078423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เครื่องมือแพทย์อื่น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นอกเหนือ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จากหลักเกณฑ์ที่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หรือ 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  <a:p>
            <a:pPr algn="ctr"/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4968" y="1358300"/>
            <a:ext cx="124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05185" y="551577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35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-1" y="58523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ซึ่งใช้สัมผัส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กับผิวหนังที่มีบาดแผล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200014" y="4209116"/>
            <a:ext cx="7063569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ปิดบาดแผล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mechanical barrier)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โดยกดทับหรือดูดซับ</a:t>
            </a:r>
          </a:p>
          <a:p>
            <a:pPr marL="363538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ของเหลวที่ไหลซึมออกจากบาดแผลเท่านั้น ตัวอย่างเช่น เครื่องมือแพทย์ที่ใช้ในการรักษาบาดแผลแบบปฐมภูมิ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primary intent)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67331" y="3056808"/>
            <a:ext cx="7063569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เพื่อใช้กับ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บาดแผลที่มีการฉีกขาดถึงชั้นหนังแท้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มุ่งหมายสำหรับจัดการสภาพแวดล้อมจุลภาคของบาดแผล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67332" y="1923070"/>
            <a:ext cx="7063569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เพื่อใช้กับบาดแผลที่มีการฉีกขาดถึงขั้นหนังแท้และสามารถ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รักษาบาดแผล</a:t>
            </a:r>
            <a:b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แบบทุติยภูมิ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เท่านั้น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(secondary intent)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sp>
        <p:nvSpPr>
          <p:cNvPr id="15" name="Rectangle 14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185" y="2034367"/>
            <a:ext cx="1232697" cy="3477875"/>
            <a:chOff x="131018" y="1847768"/>
            <a:chExt cx="923315" cy="3477875"/>
          </a:xfrm>
        </p:grpSpPr>
        <p:sp>
          <p:nvSpPr>
            <p:cNvPr id="2" name="TextBox 1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ction Button: Back or Previous 24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2176" y="1488970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88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05186" y="462170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36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52022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ซึ่ง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ใช้สำหรับ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เป็นทางผ่านหรือ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เก็บของเหลว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ของร่างกายหรือ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เนื้อเยื่อของ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ของเหลวอื่น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หรือแก๊ส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040213" y="4608256"/>
            <a:ext cx="7063569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เพื่อเป็น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ทางผ่านหรือเก็บของเหลวเนื้อเยื่อ แก๊ส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สำหรับให้สารละลายทางหลอดเลือด หรือบริหาร หรือนำสารเข้าสู่ร่างกาย 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726883" y="2993480"/>
            <a:ext cx="7817348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เพื่อเชื่อมต่อกับ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เครื่องมือแพทย์ที่มีกำลัง ที่ถูกจัดเป็นประเภทที่ </a:t>
            </a:r>
            <a:r>
              <a:rPr lang="en-US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(Class B)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หรือสูงกว่า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เพื่อเป็น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ทางผ่านของเลือด หรือเก็บ หรือเป็นทางผ่านของเหลวอื่น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</a:t>
            </a:r>
          </a:p>
          <a:p>
            <a:pPr marL="363538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หรือเก็บอวัยวะหรือเนื้อเยื่อของร่างกาย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040213" y="2161581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ถุงบรรจุโลหิต</a:t>
            </a:r>
            <a:endParaRPr lang="th-TH" sz="24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-65365" y="2133229"/>
            <a:ext cx="1232697" cy="3477875"/>
            <a:chOff x="131018" y="1847768"/>
            <a:chExt cx="923315" cy="3477875"/>
          </a:xfrm>
        </p:grpSpPr>
        <p:sp>
          <p:nvSpPr>
            <p:cNvPr id="16" name="TextBox 15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ction Button: Back or Previous 22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7941" y="1769355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63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05186" y="614337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37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60022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ซึ่งมุ่ง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หมายส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หรับ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ใช้ปรับปรุง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องค์ประกอบ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ทางชีวภาพ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หรือทางเคมี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 เลือด หรือของเหลว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อื่นในร่างกาย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หรือของเหลว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040212" y="2650096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ให้สารละลายทางหลอดเลือด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เข้าสู่ร่างกาย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infusion)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040213" y="3682831"/>
            <a:ext cx="7063569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รักษาประกอบด้วย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การกรอง การปั่นเหวี่ยง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centrifuging)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63538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แลกเปลี่ยน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แก๊สหรือความร้อน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753682"/>
            <a:ext cx="1232697" cy="3477875"/>
            <a:chOff x="131018" y="1847768"/>
            <a:chExt cx="923315" cy="3477875"/>
          </a:xfrm>
        </p:grpSpPr>
        <p:sp>
          <p:nvSpPr>
            <p:cNvPr id="15" name="TextBox 14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ction Button: Back or Previous 21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6660" y="1886771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9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38</a:t>
            </a:fld>
            <a:endParaRPr lang="th-TH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504968" y="302692"/>
            <a:ext cx="6823880" cy="1055608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เครื่องมือแพทย์ที่รุกล้ำเข้าไปในร่างกาย </a:t>
            </a: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Invasive Medical Devices)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662936" y="1498262"/>
            <a:ext cx="3255843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เปิดของ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  <a:r>
              <a:rPr lang="th-TH" sz="2400" b="1" u="sng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ไม่ใช่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ทางศัลยกรรม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705673" y="3480775"/>
            <a:ext cx="3245181" cy="1872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วิธีทางศัลยกรรม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งาน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ครู่</a:t>
            </a:r>
          </a:p>
          <a:p>
            <a:pPr algn="ctr"/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(ใช้งานต่อเนื่องกันตั้งแต่ </a:t>
            </a:r>
            <a:r>
              <a:rPr lang="en-US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 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US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5396451" y="1474558"/>
            <a:ext cx="3078423" cy="1872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รุกล้ำเข้าไปในร่างกาย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วิธีทางศัลยกรรม</a:t>
            </a:r>
            <a:r>
              <a:rPr lang="en-US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สั้น</a:t>
            </a:r>
            <a:b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ภาวะที่ใช้งานปกติ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ต่อเนื่องกัน</a:t>
            </a:r>
            <a:b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น้อย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กว่า </a:t>
            </a:r>
            <a:r>
              <a:rPr lang="en-US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นาที) 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5396451" y="3503727"/>
            <a:ext cx="3078423" cy="1872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รุกล้ำเข้าไปในร่างกาย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วิธีทาง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ศัลยกรรม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โดยใช้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งานระยะยาว</a:t>
            </a:r>
          </a:p>
          <a:p>
            <a:pPr algn="ctr"/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(ใช้งานต่อเนื่องกันนานเกิน </a:t>
            </a:r>
            <a:r>
              <a:rPr lang="en-US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0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วัน)</a:t>
            </a:r>
          </a:p>
          <a:p>
            <a:pPr algn="ctr"/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และฝังในร่างกาย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ทั้งหมด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243" y="1401321"/>
            <a:ext cx="124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Action Button: Back or Previous 17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18" y="5471967"/>
            <a:ext cx="81044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วิธีทางศัลยกรรม มีการรุกล้ำเข้าไปในร่างกายผ่าน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ทางผิวหนัง โดยวิธีทางศัลยกรรมบางส่วน 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ไม่ผ่านช่องเปิดของร่างกายตามธรรมชาติ</a:t>
            </a:r>
            <a:endParaRPr lang="th-TH" sz="1600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518" y="5751784"/>
            <a:ext cx="8558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** </a:t>
            </a:r>
            <a:r>
              <a:rPr lang="th-TH" sz="16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</a:t>
            </a:r>
            <a:r>
              <a:rPr lang="th-TH" sz="1600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เปิดของ</a:t>
            </a:r>
            <a:r>
              <a:rPr lang="th-TH" sz="16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en-US" sz="16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หมายความว่า ช่องเปิดตามธรรมชาติของร่างกาย รวมถึงผิวนอกของลูก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นัยน์ตาหรือ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ช่องเปิด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ที่ทำเทียม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ขึ้นอย่างถาวร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  เช่น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ช่องเปิด 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stoma)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หรือช่องเปิดจากการเจาะคอแบบถาวร 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permanent tracheotomy)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74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365494" y="771992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39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-139693" y="86108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เครื่องมือแพทย์ที่รุก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ล้ำเข้าไปในร่างกายผ่าน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ช่องเปิด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ของร่างกาย 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โดยไม่ใช่วิธีทางศัลยกรรม) </a:t>
            </a:r>
            <a:endParaRPr lang="th-TH" b="1" dirty="0" smtClean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145799" y="4886647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หากมุ่งหมายให้ใช้งาน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ชั่วครู่ (ภาวะที่ใช้งานปกติต่อเนื่องกันน้อยกว่า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นาที)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19401" y="4038621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หากมุ่งหมายให้ใช้งาน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สั้น (ใช้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งานต่อเนื่องกัน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ตั้งแต่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 ถึง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วัน) 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400" b="1" dirty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119402" y="2436732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หากมุ่งหมายให้ใช้งาน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ระยะยาว (ใช้งานต่อเนื่องกันนานเกิน </a:t>
            </a:r>
            <a:r>
              <a:rPr lang="en-US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วัน) </a:t>
            </a:r>
            <a:endParaRPr lang="th-TH" sz="2400" b="1" dirty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093004" y="3216642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เพื่อเชื่อมต่อ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กับเครื่องมือแพทย์ที่มี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ลัง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หรือประเภทที่สูงกว่า </a:t>
            </a:r>
          </a:p>
        </p:txBody>
      </p:sp>
      <p:sp>
        <p:nvSpPr>
          <p:cNvPr id="2" name="Chevron 1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67332" y="1842114"/>
            <a:ext cx="6740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80101" y="2138609"/>
            <a:ext cx="1232697" cy="3477875"/>
            <a:chOff x="131018" y="1847768"/>
            <a:chExt cx="923315" cy="3477875"/>
          </a:xfrm>
        </p:grpSpPr>
        <p:sp>
          <p:nvSpPr>
            <p:cNvPr id="23" name="TextBox 22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Action Button: Back or Previous 29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53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9862"/>
            <a:ext cx="7382434" cy="79866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นิยามเครื่องมือแพทย์ตาม พรบ.เครื่องมือแพทย์ </a:t>
            </a:r>
            <a:r>
              <a:rPr lang="en-US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2551</a:t>
            </a: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93174" y="6464468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71778" y="1076123"/>
            <a:ext cx="8863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เครื่องมือ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เครื่องใช เครื่องกล วัตถุที่ใชใสเขาไปในรางกายมนุษยหรือสัตว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น้ำยา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ตรวจ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ในหองปฏิบัติการ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ภัณฑ ซอฟตแวร หรือวัตถุอื่นใด ที่ผูผลิตมุงหมายเฉพาะสําหรับใช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อย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างหนึ่งอยางใดดังตอไปนี้ ไมวาจะใชโดยลําพัง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รวมกันหรือใชประกอบกับสิ่งอื่นใด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(ก) ประกอบโรคศิลปะ ประกอบวิชาชีพเวชกรรม ประกอบวิชาชีพการพยาบาลและการผดุงครรภ ประกอบวิชาชีพ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ทันตกรรม ประกอบวิชาชีพเทคนิคการแพทย ประกอบวิชาชีพกายภาพบําบัด และประกอบวิชาชีพการสัตวแพทยตามกฎหมายวาดวยการนั้นหรือประกอบวิชาชีพทางการแพทยและสาธารณสุขอื่นตามที่รัฐมนตรีประกาศกําหนด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(ข) วินิจฉัย ปองกัน ติดตาม บําบัด บรรเทา หรือรักษา โรคของมนุษยหรือสัตว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(ค) วินิจฉัย ติดตาม บําบัด บรรเทา หรือรักษา การบาดเจ็บของมนุษยหรือสัตว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(ง) ตรวจสอบ ทดแทน แกไข ดัดแปลง พยุง ค้ำ หรือจุนดานกายวิภาคหรือกระบวนการทางสรีระของรางกายมนุษยหรือสัตว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(จ) ประคับประคองหรือชวยชีวิตมนุษยหรือสัตว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(ฉ) คุมกําเนิด หรือชวยการเจริญพันธุของมนุษยหรือสัตว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(ช) ชวยเหลือหรือชวยชดเชยความทุพพลภาพหรือพิการของมนุษยหรือสัตว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(ซ) ใหขอมูลจากการตรวจสิ่งสงตรวจจากรางกายมนุษยหรือสัตว เพื่อวัตถุประสงคทางการแพทยหรือการวินิจฉัย</a:t>
            </a:r>
            <a:b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(ฌ) ทําลายหรือฆาเชื้อสําหรับเครื่องมือแพทย</a:t>
            </a: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อุป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กรณ หรือสวนประกอบของเครื่องมือ เครื่องใช เครื่องกล ผลิตภัณฑ หรือวัตถุตาม 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เครื่องมือ </a:t>
            </a:r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เครื่องใช เครื่องกล ผลิตภัณฑ หรือวัตถุอื่นที่รัฐมนตรีประกาศกําหนดวาเป</a:t>
            </a:r>
            <a:r>
              <a:rPr lang="th-TH" sz="2000" b="1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นเครื่องมือแพทย์</a:t>
            </a:r>
            <a:endParaRPr lang="th-TH" sz="2000" dirty="0">
              <a:solidFill>
                <a:schemeClr val="accent5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6490344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Action Button: Back or Previous 7">
            <a:hlinkClick r:id="rId2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>
            <a:hlinkClick r:id="rId3"/>
          </p:cNvPr>
          <p:cNvSpPr txBox="1"/>
          <p:nvPr/>
        </p:nvSpPr>
        <p:spPr>
          <a:xfrm>
            <a:off x="469125" y="6125185"/>
            <a:ext cx="2543908" cy="37457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 พรบ. เครื่องมือแพทย์ </a:t>
            </a:r>
            <a:r>
              <a:rPr lang="en-US" sz="1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1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551</a:t>
            </a:r>
            <a:endParaRPr lang="th-TH" sz="1600" b="1" dirty="0" smtClean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61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19700" y="512739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40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52725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เครื่องมือแพทย์ที่รุกล้ำเข้าไปในร่างกายผ่าน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ช่องเปิด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ของร่างกาย 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โดยไม่ใช่วิธีทางศัลยกรรม)</a:t>
            </a:r>
            <a:r>
              <a:rPr lang="th-TH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3200" b="1" dirty="0" smtClean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040213" y="3942930"/>
            <a:ext cx="706356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หมายให้ใช้งาน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ระยะสั้น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โดยรุกล้ำผ่าน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 (ที่ไม่ใช้ช่องปาก ช่องหู หรือช่องจมูก) </a:t>
            </a: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053857" y="2112034"/>
            <a:ext cx="706356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หมายให้ใช้งาน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ระยะยาว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(โดยรุกล้ำผ่านช่องทางเปิดอื่น)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040213" y="4684501"/>
            <a:ext cx="7063569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หมายให้ใช้งาน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ระยะสั้น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เฉพาะใช้ในช่องปาก ช่องหู หรือช่องจมูก 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1053857" y="2857940"/>
            <a:ext cx="7063569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หมายให้ใช้งาน</a:t>
            </a:r>
            <a:r>
              <a:rPr lang="th-TH" sz="20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ระยะยาว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ใช้เฉพาะในช่องปาก ช่องหู หรือช่องจมูก 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และไม่มีแนวโน้นต่อการถูกดูดซึม โดยเยื่อบุผิวที่มีลักษณะเป็นเมือก 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753682"/>
            <a:ext cx="1232697" cy="3477875"/>
            <a:chOff x="131018" y="1847768"/>
            <a:chExt cx="923315" cy="3477875"/>
          </a:xfrm>
        </p:grpSpPr>
        <p:sp>
          <p:nvSpPr>
            <p:cNvPr id="18" name="TextBox 17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ction Button: Back or Previous 24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0993" y="1641758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60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505185" y="471312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41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-2" y="55424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เครื่องมือแพทย์ที่รุกล้ำเข้าไปในร่างกายด้วยวิธีทางศัลยกรรม โดยใช้งาน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ชั่วครู่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ภาวะที่ใช้งานปกติต่อเนื่องกันน้อยกว่า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2092754" y="5325928"/>
            <a:ext cx="5229901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เครื่องมือแพทย์ทางศัลยกรรมที่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นำกลับมาใช้ใหม่</a:t>
            </a:r>
            <a:r>
              <a:rPr lang="en-US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th-TH" sz="20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728457" y="3327167"/>
            <a:ext cx="7958494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เพื่อจ่าย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พลังงานในรูปแบบของการแผ่รังสีที่ก่อให้เกิดการแตกตัวของอิออน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ทางชีวภาพ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หรือถูกดูดซึมทั้งหมดหรือส่วนใหญ่ 	 	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บริหารยาโดยเป็น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ระบบนำส่ง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delivery system)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ลักษณะที่จะก่อให้เกิด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728457" y="1986058"/>
            <a:ext cx="7958494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โดยตรงกับระบบ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ประสาทส่วนกลาง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วินิจฉัยโรค ติดตาม หรือ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แก้ไขความบกพร่องของ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</a:t>
            </a:r>
            <a:r>
              <a:rPr lang="th-TH" sz="20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br>
              <a:rPr lang="th-TH" sz="20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ไหลเวียน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โลหิตส่วนกลาง</a:t>
            </a:r>
            <a:r>
              <a:rPr lang="th-TH" sz="2000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</a:t>
            </a:r>
            <a:r>
              <a:rPr lang="th-TH" sz="2000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ทางการสัมผัสโดยตรงกับส่วนดังกล่าว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444099" y="4665749"/>
            <a:ext cx="655779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รุกล้ำเข้าไปในร่างกายด้วย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ศัลยกรรม โดยใช้งานชั่วครู่</a:t>
            </a:r>
          </a:p>
        </p:txBody>
      </p:sp>
      <p:sp>
        <p:nvSpPr>
          <p:cNvPr id="11" name="Chevron 10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41159" y="1367397"/>
            <a:ext cx="1232697" cy="4401205"/>
            <a:chOff x="205562" y="1851493"/>
            <a:chExt cx="923315" cy="3495439"/>
          </a:xfrm>
        </p:grpSpPr>
        <p:sp>
          <p:nvSpPr>
            <p:cNvPr id="17" name="TextBox 16"/>
            <p:cNvSpPr txBox="1"/>
            <p:nvPr/>
          </p:nvSpPr>
          <p:spPr>
            <a:xfrm>
              <a:off x="205562" y="1851493"/>
              <a:ext cx="923315" cy="3495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67219" y="2540117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Action Button: Back or Previous 23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97941" y="1667616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7183" y="5768602"/>
            <a:ext cx="432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8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ผ่านกระบวนการทำความสะอาดหรือทำ</a:t>
            </a:r>
            <a:r>
              <a:rPr lang="th-TH" sz="1800" dirty="0" smtClean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ให้ปราศจาก</a:t>
            </a:r>
            <a:r>
              <a:rPr lang="th-TH" sz="1800" dirty="0">
                <a:solidFill>
                  <a:schemeClr val="accent5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351964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05183" y="604790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42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-5203" y="63744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เครื่องมือแพทย์ที่รุกล้ำเข้าไปในร่างกายด้วย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วิธีทาง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ศัลยกรรม โดยใช้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สั้น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(ใช้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งานต่อเนื่องกันตั้งแต่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 ถึง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endParaRPr lang="th-TH" sz="2400" b="1" dirty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040213" y="4038979"/>
            <a:ext cx="7063569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เพื่อท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เกิดการเปลี่ยนแปลงทางเคมีในร่างกาย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(ไม่รวมที่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ใส่ในฟัน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เพื่อจ่ายพลังงานในรูปแบบของการ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แผ่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รังสีที่ก่อให้เกิดการแตกตัวของอิออน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040213" y="2351001"/>
            <a:ext cx="7063569" cy="14642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ให้ผลทางชีวภาพ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หรือถูกดูดซึมทั้งหมดหรือส่วน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ใหญ่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เพื่อสัมผัสโดยตรงกับระบบประสาท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ส่วนกลาง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วินิจฉัยโรค ติดตาม หรือแก้ไขความบกพร่องของ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หัวใจหรือ</a:t>
            </a:r>
          </a:p>
          <a:p>
            <a:pPr algn="ctr"/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ระบบไหลเวียนโลหิต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ส่วนกลางผ่าน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ทางการสัมผัสโดยตรงกับ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ส่วนดังกล่าว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084534" y="5405567"/>
            <a:ext cx="6983864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รุกล้ำเข้าไปในร่างกายด้วยวิธี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ทางศัลยกรรม โดยใช้ระยะ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สั้น</a:t>
            </a:r>
            <a:endParaRPr lang="th-TH" sz="20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5203" y="1919990"/>
            <a:ext cx="1232697" cy="4401205"/>
            <a:chOff x="131018" y="1847768"/>
            <a:chExt cx="923315" cy="3495439"/>
          </a:xfrm>
        </p:grpSpPr>
        <p:sp>
          <p:nvSpPr>
            <p:cNvPr id="15" name="TextBox 14"/>
            <p:cNvSpPr txBox="1"/>
            <p:nvPr/>
          </p:nvSpPr>
          <p:spPr>
            <a:xfrm>
              <a:off x="131018" y="1847768"/>
              <a:ext cx="923315" cy="3495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ction Button: Back or Previous 19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2375" y="1943984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79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05186" y="614337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43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66196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รุกล้ำเข้าไปในร่างกายด้วย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วิธีทางศัลยกรรมโดย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ใช้งาน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ยาว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ฝังในร่างกาย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ทั้งหมด</a:t>
            </a:r>
            <a:b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(ใช้งานต่อเนื่องกันนานเกิน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วัน)</a:t>
            </a:r>
          </a:p>
          <a:p>
            <a:pPr algn="ctr"/>
            <a:r>
              <a:rPr lang="th-TH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028950" y="5646687"/>
            <a:ext cx="3311611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เพื่อใส่ใน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ฟัน</a:t>
            </a:r>
            <a:endParaRPr lang="th-TH" sz="20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893474" y="2347074"/>
            <a:ext cx="7721648" cy="24857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สัมผัสโดยตรงกับหัวใจ ระบบไหลเวียนโลหิต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ส่วนกลาง หรือ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ระบบประสาท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ส่วนกลาง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ประคับประคองหรือช่วยชีวิต </a:t>
            </a:r>
            <a:endParaRPr lang="th-TH" sz="2000" b="1" dirty="0" smtClean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เพื่อเป็นเครื่องมือแพทย์ที่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ฝังในร่างกายที่มี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ให้ผลทางชีวภาพ 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หรือถูกดูดซึมทั้งหมดหรือส่วนใหญ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เพื่อท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เกิดการ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เปลี่ยนแปลงทางเคมีในร่างกาย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(ไม่รวมที่ใส่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ในฟัน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เต้า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นมเทียมที่ฝังใน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endParaRPr lang="th-TH" sz="20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889698" y="5012025"/>
            <a:ext cx="7725424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รุกล้ำเข้าไปในร่างกายด้วยวิธี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ทางศัลยกรรม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โดยใช้งาน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ระยะยาวและฝังใน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ร่างกายทั้งหมด  </a:t>
            </a:r>
          </a:p>
        </p:txBody>
      </p:sp>
      <p:sp>
        <p:nvSpPr>
          <p:cNvPr id="9" name="Chevron 8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0993" y="157875"/>
            <a:ext cx="1396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315" y="197437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47540" y="1745704"/>
            <a:ext cx="1232697" cy="4401205"/>
            <a:chOff x="131018" y="1847768"/>
            <a:chExt cx="923315" cy="3495439"/>
          </a:xfrm>
        </p:grpSpPr>
        <p:sp>
          <p:nvSpPr>
            <p:cNvPr id="14" name="TextBox 13"/>
            <p:cNvSpPr txBox="1"/>
            <p:nvPr/>
          </p:nvSpPr>
          <p:spPr>
            <a:xfrm>
              <a:off x="131018" y="1847768"/>
              <a:ext cx="923315" cy="3495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ction Button: Back or Previous 18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2376" y="1955031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67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44</a:t>
            </a:fld>
            <a:endParaRPr lang="th-TH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504968" y="302692"/>
            <a:ext cx="6823880" cy="578882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กำลัง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(Active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61065" y="1796390"/>
            <a:ext cx="3255843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9.1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เพื่อบริหารหรือ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แลกเปลี่ยนพลังงาน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เข้าสู่หรือรับออกจากร่างกาย 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4120556" y="1608629"/>
            <a:ext cx="4674783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10.1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จ่ายพลังงานที่ถูกดูดกลืนโดย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โดยทำให้เกิดเป็น</a:t>
            </a: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ภาพการกระจายของ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สารเภสัชรังสีในร่างกาย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เพื่อวินิจฉัยหรือติดตามโดยตรงในกระบวนการทางสรีรวิทยาที่สำคัญต่อชีวิต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61064" y="4472027"/>
            <a:ext cx="3261815" cy="15323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บริหารและ/หรือขจัดยา ของเหลว</a:t>
            </a:r>
            <a:b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ในร่างกายหรือสารอื่น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ที่เข้าหรือออกจากร่างกาย 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095072" y="5238194"/>
            <a:ext cx="4725749" cy="8512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12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นอกเหนือ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 หลักเกณฑ์ 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9, 10,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661064" y="3140963"/>
            <a:ext cx="3255843" cy="11918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9.2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 ติดตาม หรือเกิดผลโดยตรงต่อสมรรถนะ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ของเครื่องมือ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แพทย์ที่มีกำลัง</a:t>
            </a:r>
          </a:p>
        </p:txBody>
      </p:sp>
      <p:sp>
        <p:nvSpPr>
          <p:cNvPr id="13" name="Rounded Rectangle 12">
            <a:hlinkClick r:id="rId6" action="ppaction://hlinksldjump"/>
          </p:cNvPr>
          <p:cNvSpPr/>
          <p:nvPr/>
        </p:nvSpPr>
        <p:spPr>
          <a:xfrm>
            <a:off x="4120556" y="3253152"/>
            <a:ext cx="4674783" cy="18728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10.2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เพื่อปล่อยรังสีที่ก่อให้เกิด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การแตกตัวของอิออน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โดยใช้เป็นรังสีวินิจฉัย และ/หรือรังสีร่วมรักษารวมถึงเครื่องมือแพทย์ที่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ควบคุมหรือติดตาม ซึ่งมีผลโดยตรงต่อสมรรถณะของเครื่องมือ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แพทย์ดังกล่าว</a:t>
            </a:r>
            <a:endParaRPr lang="th-TH" sz="1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765" y="1372226"/>
            <a:ext cx="124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Action Button: Back or Previous 17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4611" y="879816"/>
            <a:ext cx="7919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เป็นการทำงานที่ใช้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แหล่งพลังงานไฟฟ้าหรือแหล่งพลังงาน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</a:t>
            </a:r>
            <a:r>
              <a:rPr lang="th-TH" sz="20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ไม่ใช่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พลังงานที่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กำเนิดขึ้น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โดยตรง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ร่างกายมนุษย์หรือแรงโน้มถ่วง</a:t>
            </a:r>
          </a:p>
        </p:txBody>
      </p:sp>
    </p:spTree>
    <p:extLst>
      <p:ext uri="{BB962C8B-B14F-4D97-AF65-F5344CB8AC3E}">
        <p14:creationId xmlns:p14="http://schemas.microsoft.com/office/powerpoint/2010/main" val="391463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05187" y="933866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45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6122" y="949653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9.1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32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32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แลกเปลี่ยนพลังงาน </a:t>
            </a:r>
            <a:endParaRPr lang="th-TH" sz="32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31648" y="2287183"/>
            <a:ext cx="7680704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บริหารหรือ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แลกเปลี่ยนพลังงาน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ซึ่งมีแนวโน้มว่าจะ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เกิดอันตราย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(รวมถึงการ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แผ่รังสีที่ก่อให้เกิดการแตกตัวของอิออน เมื่อพิจารณาจาก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ธรรมชาติ 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ความหนาแน่น และตำแหน่งที่บริหาร หรือแลกเปลี่ยนพลังงาน)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67332" y="97111"/>
            <a:ext cx="1974036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86035" y="157875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9.1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sp>
        <p:nvSpPr>
          <p:cNvPr id="19" name="Action Button: Back or Previous 18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6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05184" y="513605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46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51360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10.1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ที่มีกำลังเพื่อ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จ่ายพลังงานที่ถูกดูดกลืนโดยร่างกายโดยทำให้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เกิดเป็นภาพการ</a:t>
            </a: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กระจาย</a:t>
            </a:r>
            <a:b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สารเภสัชรังสี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 เพื่อ</a:t>
            </a:r>
            <a:r>
              <a:rPr lang="th-TH" sz="20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วินิจฉัยหรือติดตาม</a:t>
            </a:r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โดยตรงในกระบวนการทางสรีรวิทยาที่สำคัญต่อ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ชีวิต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567205" y="3426705"/>
            <a:ext cx="6009585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จ่ายพลังงานที่ถูกดูดกลืนโดยร่างกาย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โดยทำให้เกิด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ภาพ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การกระจายของ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สารเภสัชรังสี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 เพื่อวินิจฉัยหรือติดตามโดยตรงในกระบวนการทางสรีรวิทยาที่สำคัญต่อชีวิต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567205" y="4958762"/>
            <a:ext cx="600958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เพื่อจ่ายพลังงานที่ถูกดูดกลืนโดยร่างกาย โดยให้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แสงกับร่างกายอย่างเดียวในช่วงสเปกตรัมที่มองเห็น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หรือใกล้อินฟราเรด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567205" y="2268210"/>
            <a:ext cx="6009585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ติดตามปัจจัยทางสรีรวิทยาที่สำคัญต่อชีวิต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หรือเพื่อวินิจฉัยทางคลินิกที่แสดงว่าผู้ป่วยอยู่ในสภาวะอันตรายเฉียบพลัน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1167331" y="97111"/>
            <a:ext cx="2089215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7735" y="157875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10.1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101" y="1896095"/>
            <a:ext cx="1232697" cy="4401205"/>
            <a:chOff x="131018" y="1847768"/>
            <a:chExt cx="923315" cy="3495439"/>
          </a:xfrm>
        </p:grpSpPr>
        <p:sp>
          <p:nvSpPr>
            <p:cNvPr id="15" name="TextBox 14"/>
            <p:cNvSpPr txBox="1"/>
            <p:nvPr/>
          </p:nvSpPr>
          <p:spPr>
            <a:xfrm>
              <a:off x="131018" y="1847768"/>
              <a:ext cx="923315" cy="349543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ction Button: Back or Previous 19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2374" y="1784303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34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05186" y="614337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47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63079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บริหารและ/หรือขจัดยาขอเหลว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ในร่างกายหรือสารอื่นเข้าหรือออกจากร่างกาย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863833" y="3313845"/>
            <a:ext cx="8178422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บริหารและ/หรือขจัดยา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ของเหลว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ในร่างกาย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หรือสาร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อื่นที่เข้า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หรือออกจากร่างกาย 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863833" y="2401539"/>
            <a:ext cx="6304476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เครื่องมือดังกล่าวมีแนวโน้น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ก่อให้เกิดอันตราย</a:t>
            </a:r>
            <a:endParaRPr lang="th-TH" sz="2400" b="1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67331" y="97111"/>
            <a:ext cx="2089215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245" y="157875"/>
            <a:ext cx="1566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11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12686" y="1830296"/>
            <a:ext cx="1232697" cy="3477875"/>
            <a:chOff x="131018" y="1847768"/>
            <a:chExt cx="923315" cy="3477875"/>
          </a:xfrm>
        </p:grpSpPr>
        <p:sp>
          <p:nvSpPr>
            <p:cNvPr id="17" name="TextBox 16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ction Button: Back or Previous 21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3715" y="1662906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3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48</a:t>
            </a:fld>
            <a:endParaRPr lang="th-TH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504968" y="433555"/>
            <a:ext cx="6823880" cy="1055608"/>
          </a:xfrm>
          <a:prstGeom prst="round2Diag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เครื่องมือแพทย์ที่ไม่ได้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รุกล้ำเข้า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ไปในร่างกาย </a:t>
            </a:r>
            <a:endParaRPr lang="th-TH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Non-Invasive Medical Devices)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838485" y="2007868"/>
            <a:ext cx="325584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13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ยาเป็นส่วนประกอบ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เพื่อช่วยเสริมกา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รทำงานของเครื่องมือแพทย์</a:t>
            </a: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823554" y="3477619"/>
            <a:ext cx="3245181" cy="2962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ผลิตจากหรือมี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 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เนื้อเยื่อ และ/หรือ อนุพันธ์ที่มาจากสัตว์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ซึ่งไม่สามารถเจริญเติบโตได้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หรือมาจาก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จุลินทรีย์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อมาจาก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การรวมโครงสร้างของยีนขึ้นใหม่ </a:t>
            </a:r>
            <a:endParaRPr lang="th-TH" sz="2400" b="1" dirty="0" smtClean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4427845" y="2037204"/>
            <a:ext cx="420649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หมายเฉพาะเพื่อ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ใช้สำหรับ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เครื่องมือแพทย์ปราศจากเชื้อ หรือฆ่า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ในขั้นตอนสุดท้ายของกระบวนการทำให้ปราศจาก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427845" y="4090552"/>
            <a:ext cx="4023105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16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แพทย์(ทั้งหมด) ที่ใช้สำหรับ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การคุมก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เนิด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ป้องกันโรคติด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</a:t>
            </a:r>
            <a:b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เพศสัมพันธ์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968" y="1513984"/>
            <a:ext cx="124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09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505186" y="533842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49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0" y="572479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เครื่องมือแพทย์ที่ผลิตจากหรือมีเซลล์ เนื้อเยื่อ และ/หรือ อนุพันธ์ที่มาจากสัตว์ ซึ่งไม่สามารถเจริญเติบโตได้ หรือมาจากจุลินทรีย์ หรือมาจากการรวมโครงสร้างของยีนขึ้นใหม่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939339" y="2777708"/>
            <a:ext cx="7373721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ผลิตจากหรือมีเซลล์ เนื้อเยื่อ และ/หรือ อนุพันธ์ที่มาจากสัตว์ ซึ่งไม่สามารถเจริญเติบโตได้ หรือมาจากจุลินทรีย์ หรือมาจากการรวม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โครงสร้างของยีนขึ้นใหม่ 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696450" y="3995082"/>
            <a:ext cx="785949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ผลิตหรือมีส่วนของ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เนื้อเยื่อหรืออนุพันธ์ของสัตว์ที่ไม่มีชีวิต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non-viable animal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tissues)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รวมเข้า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ไว้ด้วย และ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สัมผัสกับผิวหนังปกติ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intact skin)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เท่านั้น</a:t>
            </a:r>
          </a:p>
        </p:txBody>
      </p:sp>
      <p:sp>
        <p:nvSpPr>
          <p:cNvPr id="8" name="Chevron 7"/>
          <p:cNvSpPr/>
          <p:nvPr/>
        </p:nvSpPr>
        <p:spPr>
          <a:xfrm>
            <a:off x="1167331" y="97111"/>
            <a:ext cx="2089215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2694" y="157875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14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75" y="186373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39693" y="2127179"/>
            <a:ext cx="1232697" cy="3477875"/>
            <a:chOff x="131018" y="1847768"/>
            <a:chExt cx="923315" cy="3477875"/>
          </a:xfrm>
        </p:grpSpPr>
        <p:sp>
          <p:nvSpPr>
            <p:cNvPr id="17" name="TextBox 16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Action Button: Back or Previous 21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63715" y="2127179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84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30215"/>
            <a:ext cx="7420131" cy="654205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สิ่งที่ควรทราบก่อนขอขึ้นทะเบียนฯ</a:t>
            </a:r>
            <a:endParaRPr lang="th-TH" sz="36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</a:t>
            </a:fld>
            <a:endParaRPr lang="th-TH" dirty="0"/>
          </a:p>
        </p:txBody>
      </p:sp>
      <p:grpSp>
        <p:nvGrpSpPr>
          <p:cNvPr id="21" name="Group 20"/>
          <p:cNvGrpSpPr/>
          <p:nvPr/>
        </p:nvGrpSpPr>
        <p:grpSpPr>
          <a:xfrm>
            <a:off x="409349" y="1520924"/>
            <a:ext cx="8325302" cy="2852395"/>
            <a:chOff x="235414" y="1203424"/>
            <a:chExt cx="8325302" cy="2852395"/>
          </a:xfrm>
        </p:grpSpPr>
        <p:sp>
          <p:nvSpPr>
            <p:cNvPr id="10" name="Rounded Rectangle 9"/>
            <p:cNvSpPr/>
            <p:nvPr/>
          </p:nvSpPr>
          <p:spPr>
            <a:xfrm>
              <a:off x="625364" y="2196322"/>
              <a:ext cx="7932189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25364" y="3184424"/>
              <a:ext cx="7932189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25364" y="1203424"/>
              <a:ext cx="7932189" cy="83099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31954" y="1218332"/>
              <a:ext cx="74287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ความรู ความเข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าใจ ทราบข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อมูลรายละเอียดเอกสาร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หลักฐานและข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อกําหนดตาม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กฎหมายที่เกี่ยวข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องกับเครื่องมือ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แพทย์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28793" y="2245422"/>
              <a:ext cx="73739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(ต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อง) จัดทํา จัดเตรียม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เอกสาร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หลักฐาน ตรวจสอบเอกสาร และให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ขอมูลรายละเอียดของเครื่องมือแพทยที่</a:t>
              </a:r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ประสงค์จะยื่นตามข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อกําหนดของแบบคําขอ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3426" y="3224822"/>
              <a:ext cx="740412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 smtClean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(สามารถ) ชี้</a:t>
              </a: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แจงใหขอมูลรายละเอียดเอกสารหลักฐานที่เกี่ยวของกับเครื่องมือแพทยที่</a:t>
              </a:r>
              <a:b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b="1" dirty="0">
                  <a:solidFill>
                    <a:srgbClr val="00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ประสงคจะยื่นคําขอตอเจาหนาที่ ไดอยางเขาใจ ชัดเจน ครบถวน</a:t>
              </a:r>
              <a:r>
                <a:rPr lang="th-TH" sz="2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endParaRPr lang="th-TH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41738" y="1203424"/>
              <a:ext cx="893379" cy="8459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13"/>
            <p:cNvSpPr/>
            <p:nvPr/>
          </p:nvSpPr>
          <p:spPr>
            <a:xfrm>
              <a:off x="235414" y="2203307"/>
              <a:ext cx="893379" cy="8459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241738" y="3180336"/>
              <a:ext cx="893379" cy="84590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99" y="1360461"/>
              <a:ext cx="508007" cy="5080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039" y="3356738"/>
              <a:ext cx="508007" cy="5080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23" y="2377610"/>
              <a:ext cx="508007" cy="508007"/>
            </a:xfrm>
            <a:prstGeom prst="rect">
              <a:avLst/>
            </a:prstGeom>
          </p:spPr>
        </p:pic>
      </p:grpSp>
      <p:sp>
        <p:nvSpPr>
          <p:cNvPr id="18" name="Title 1">
            <a:hlinkClick r:id="rId3" action="ppaction://hlinksldjump"/>
          </p:cNvPr>
          <p:cNvSpPr txBox="1">
            <a:spLocks/>
          </p:cNvSpPr>
          <p:nvPr/>
        </p:nvSpPr>
        <p:spPr>
          <a:xfrm>
            <a:off x="6490344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Action Button: Back or Previous 21">
            <a:hlinkClick r:id="rId4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>
            <a:hlinkClick r:id="rId5"/>
          </p:cNvPr>
          <p:cNvSpPr txBox="1"/>
          <p:nvPr/>
        </p:nvSpPr>
        <p:spPr>
          <a:xfrm>
            <a:off x="937846" y="5052756"/>
            <a:ext cx="2369527" cy="340519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 กฎหมายที่เกี่ยวข้อเพิ่มเติม คลิกที่นี่</a:t>
            </a:r>
          </a:p>
        </p:txBody>
      </p:sp>
      <p:sp>
        <p:nvSpPr>
          <p:cNvPr id="25" name="TextBox 24">
            <a:hlinkClick r:id="rId6"/>
          </p:cNvPr>
          <p:cNvSpPr txBox="1"/>
          <p:nvPr/>
        </p:nvSpPr>
        <p:spPr>
          <a:xfrm>
            <a:off x="3569677" y="5052756"/>
            <a:ext cx="2397369" cy="340519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ศึกษาคู่มือประชาชน เพิ่มเติม คลิกที่นี่</a:t>
            </a:r>
          </a:p>
        </p:txBody>
      </p:sp>
    </p:spTree>
    <p:extLst>
      <p:ext uri="{BB962C8B-B14F-4D97-AF65-F5344CB8AC3E}">
        <p14:creationId xmlns:p14="http://schemas.microsoft.com/office/powerpoint/2010/main" val="21860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405875" y="485716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50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841592" y="527253"/>
            <a:ext cx="72621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เครื่องมือแพทย์ที่มุ่ง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หมายเฉพาะเพื่อใช้สำหรับทำให้เครื่องมือแพทย์ปราศจากเชื้อ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ฆ่า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เชื้อในขั้นตอนสุดท้ายของกระบวนการทำให้ปราศจากเชื้อ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040208" y="3207841"/>
            <a:ext cx="7063569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มุ่งหมายเฉพาะเพื่อใช้สำหรับ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ทำให้เครื่องมือแพทย์ปราศจากเชื้อ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หรือฆ่า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ขั้นตอนสุดท้ายของกระบวนการทำให้ปราศจากเชื้อ </a:t>
            </a: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040209" y="2385513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ฆ่าเชื้อ กา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รท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สะอาด การชะล้าง หรือ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ชุ่ม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ชื้นส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หรับ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เลนส์สัมผัส</a:t>
            </a: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040210" y="4438993"/>
            <a:ext cx="7063569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ฆ่าเชื้อเครื่องมือแพทย์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ก่อนสิ้นสุดกระบวนการปราศจาก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เชื้อหรือ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ก่อนการฆ่าเชื้อในระดับที่สูงขึ้นไป </a:t>
            </a:r>
          </a:p>
        </p:txBody>
      </p:sp>
      <p:sp>
        <p:nvSpPr>
          <p:cNvPr id="9" name="Chevron 8"/>
          <p:cNvSpPr/>
          <p:nvPr/>
        </p:nvSpPr>
        <p:spPr>
          <a:xfrm>
            <a:off x="1167331" y="97111"/>
            <a:ext cx="2089215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694" y="157875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15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-85390" y="1939394"/>
            <a:ext cx="1232697" cy="3477875"/>
            <a:chOff x="131018" y="1847768"/>
            <a:chExt cx="923315" cy="3477875"/>
          </a:xfrm>
        </p:grpSpPr>
        <p:sp>
          <p:nvSpPr>
            <p:cNvPr id="15" name="TextBox 14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ction Button: Back or Previous 19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3715" y="1812955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04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49519" y="666134"/>
            <a:ext cx="2133625" cy="5370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51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665127" y="726109"/>
            <a:ext cx="830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16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เครื่องมือแพทย์ทั้งหมดที่ใช้สำหรับการคุมกำเนิด หรือป้องกันโรคติด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เชื้อจาก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การมีเพศสัมพันธ์ </a:t>
            </a: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167329" y="4224035"/>
            <a:ext cx="7063569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เพื่อใช้สำหรับการคุมกำเนิด หรือ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ป้องกันโรคติด</a:t>
            </a:r>
            <a:r>
              <a:rPr lang="th-TH" sz="24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เชื้อจาก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การมีเพศสัมพันธ์</a:t>
            </a: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036183" y="2416078"/>
            <a:ext cx="7325863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เพื่อใช้สำหรับการคุมกำเนิด หรือป้องกันโรคติดเชื้อ</a:t>
            </a:r>
            <a:b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จากการมี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เพศสัมพันธ์ และ </a:t>
            </a:r>
            <a:r>
              <a:rPr lang="th-TH" sz="2400" b="1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ฝังในร่างกายหรือรุกล้ำเข้าไปในร่างกาย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</a:t>
            </a:r>
            <a:r>
              <a:rPr lang="th-TH" sz="24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ยาว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(ใช้งานต่อเนื่องกันนานเกิน </a:t>
            </a:r>
            <a:r>
              <a:rPr lang="en-US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30 </a:t>
            </a:r>
            <a:r>
              <a:rPr lang="th-TH" sz="24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วัน)</a:t>
            </a:r>
          </a:p>
        </p:txBody>
      </p:sp>
      <p:sp>
        <p:nvSpPr>
          <p:cNvPr id="9" name="Chevron 8"/>
          <p:cNvSpPr/>
          <p:nvPr/>
        </p:nvSpPr>
        <p:spPr>
          <a:xfrm>
            <a:off x="1167331" y="97111"/>
            <a:ext cx="2089215" cy="592952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9185" y="111396"/>
            <a:ext cx="1334530" cy="57866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2694" y="157875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16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674" y="219430"/>
            <a:ext cx="1214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</a:t>
            </a:r>
            <a:r>
              <a:rPr lang="en-US" sz="2000" dirty="0" smtClean="0"/>
              <a:t>on IVD</a:t>
            </a:r>
            <a:endParaRPr lang="th-TH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26334" y="1680216"/>
            <a:ext cx="1232697" cy="3477875"/>
            <a:chOff x="131018" y="1847768"/>
            <a:chExt cx="923315" cy="3477875"/>
          </a:xfrm>
        </p:grpSpPr>
        <p:sp>
          <p:nvSpPr>
            <p:cNvPr id="14" name="TextBox 13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Action Button: Back or Previous 18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2378" y="1694303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602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52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006" y="3346628"/>
            <a:ext cx="840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95006" y="2272698"/>
            <a:ext cx="8469442" cy="10739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เครื่องมือแพทย์ที่ไม่ใช่เครื่องมือแพทย์สำหรับการวินิจฉัยภายนอกร่างกาย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006" y="1592302"/>
            <a:ext cx="7989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Non-IVD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(Non-In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Vitro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Devices)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9508" y="3945487"/>
            <a:ext cx="3714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เครื่องมือแพทย์ที่มีความเสี่ยงต่ำ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2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Action Button: Back or Previous 19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40024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53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48744" y="3345544"/>
            <a:ext cx="8112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7458" y="3958068"/>
            <a:ext cx="61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เครื่องมือแพทย์ที่มีความเสี่ยงปานกลางระดับต่ำ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95006" y="2272698"/>
            <a:ext cx="8469442" cy="10739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เครื่องมือแพทย์ที่ไม่ใช่เครื่องมือแพทย์สำหรับการวินิจฉัยภายนอกร่างกาย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006" y="1592302"/>
            <a:ext cx="7989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Non-IVD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(Non-In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Vitro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Devices)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2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242867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54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006" y="3368868"/>
            <a:ext cx="842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32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4878" y="4076754"/>
            <a:ext cx="6935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เครื่องมือแพทย์ที่มีความเสี่ยงปานกลางระดับสูง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95006" y="2272698"/>
            <a:ext cx="8469442" cy="10739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เครื่องมือแพทย์ที่ไม่ใช่เครื่องมือแพทย์สำหรับการวินิจฉัยภายนอกร่างกาย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006" y="1592302"/>
            <a:ext cx="7989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Non-IVD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(Non-In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Vitro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Devices)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2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35266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55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006" y="3357535"/>
            <a:ext cx="8469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6140" y="4065421"/>
            <a:ext cx="3703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เครื่องมือแพทย์ที่มีความเสี่ยงสูง</a:t>
            </a: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95006" y="2272698"/>
            <a:ext cx="8469442" cy="107393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เครื่องมือแพทย์ที่ไม่ใช่เครื่องมือแพทย์สำหรับการวินิจฉัยภายนอกร่างกาย</a:t>
            </a:r>
            <a:endParaRPr lang="th-TH" sz="40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5006" y="1592302"/>
            <a:ext cx="7989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Non-IVD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(Non-In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Vitro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evices)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2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2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2614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56</a:t>
            </a:fld>
            <a:endParaRPr lang="th-TH" dirty="0"/>
          </a:p>
        </p:txBody>
      </p:sp>
      <p:sp>
        <p:nvSpPr>
          <p:cNvPr id="2" name="Hexagon 1">
            <a:hlinkClick r:id="rId2" action="ppaction://hlinksldjump"/>
          </p:cNvPr>
          <p:cNvSpPr/>
          <p:nvPr/>
        </p:nvSpPr>
        <p:spPr>
          <a:xfrm>
            <a:off x="1095034" y="1219483"/>
            <a:ext cx="2779134" cy="133981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โรคติดต่อ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ร่องรอยการสัมผัส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สิ่งที่ทำให้เกิด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โรคติดต่อในเลือด</a:t>
            </a:r>
          </a:p>
        </p:txBody>
      </p:sp>
      <p:sp>
        <p:nvSpPr>
          <p:cNvPr id="7" name="Hexagon 6">
            <a:hlinkClick r:id="rId3" action="ppaction://hlinksldjump"/>
          </p:cNvPr>
          <p:cNvSpPr/>
          <p:nvPr/>
        </p:nvSpPr>
        <p:spPr>
          <a:xfrm>
            <a:off x="4064572" y="1155635"/>
            <a:ext cx="1678095" cy="1467505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หมู่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ของเนื้อเยื่อ</a:t>
            </a:r>
            <a:endParaRPr lang="th-TH" sz="2000" dirty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99393" y="2718006"/>
            <a:ext cx="8059596" cy="164342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ตรวจหา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โรคติดต่อทางเพศสัมพันธ์ 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น้ำไข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สัน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 ผู้ป่วย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หรือทารกใน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ครรภ์ </a:t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คัด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กรองสตรีมีครรภ์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คลอด 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ภาวะผิดปกติแต่กำเนิด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ของทารกในครรภ์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คัดเลือกผู้ป่วยส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หรับ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บัด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และจัดการรักษาแบบเจาะจง 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โรคมะเร็ง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พันธุกรรม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มนุษย์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ติดตาม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ระดับยา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สารหรือส่วนประกอบทาง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ชีวภาพ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Hexagon 9">
            <a:hlinkClick r:id="rId5" action="ppaction://hlinksldjump"/>
          </p:cNvPr>
          <p:cNvSpPr/>
          <p:nvPr/>
        </p:nvSpPr>
        <p:spPr>
          <a:xfrm>
            <a:off x="5893212" y="1217392"/>
            <a:ext cx="2980077" cy="1329988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</a:t>
            </a: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หมายส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หรับ</a:t>
            </a:r>
            <a:r>
              <a:rPr lang="th-TH" sz="20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ทดสอบด้วย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ตนเอง</a:t>
            </a:r>
            <a:r>
              <a:rPr lang="th-TH" sz="2000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ไม่ได้ชี้บ่งถึงสภาวะวิกฤติทาง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การแพทย์ 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7638" y="166127"/>
            <a:ext cx="79771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70987" y="1083806"/>
            <a:ext cx="447594" cy="445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Oval 13"/>
          <p:cNvSpPr/>
          <p:nvPr/>
        </p:nvSpPr>
        <p:spPr>
          <a:xfrm>
            <a:off x="4110317" y="1055687"/>
            <a:ext cx="447594" cy="445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Oval 14"/>
          <p:cNvSpPr/>
          <p:nvPr/>
        </p:nvSpPr>
        <p:spPr>
          <a:xfrm>
            <a:off x="6029325" y="1034166"/>
            <a:ext cx="447594" cy="445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947190" y="2623140"/>
            <a:ext cx="447594" cy="4451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5271365" y="532467"/>
            <a:ext cx="124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260" y="1123922"/>
            <a:ext cx="44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83862" y="1093403"/>
            <a:ext cx="44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4702" y="2687855"/>
            <a:ext cx="44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161" y="1055687"/>
            <a:ext cx="44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th-T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992394" y="4473057"/>
            <a:ext cx="2880895" cy="1524049"/>
            <a:chOff x="217638" y="4748150"/>
            <a:chExt cx="2880895" cy="1524049"/>
          </a:xfrm>
        </p:grpSpPr>
        <p:sp>
          <p:nvSpPr>
            <p:cNvPr id="17" name="Hexagon 16">
              <a:hlinkClick r:id="rId6" action="ppaction://hlinksldjump"/>
            </p:cNvPr>
            <p:cNvSpPr/>
            <p:nvPr/>
          </p:nvSpPr>
          <p:spPr>
            <a:xfrm>
              <a:off x="217638" y="4942211"/>
              <a:ext cx="2880895" cy="1329988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 smtClean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</a:t>
              </a:r>
              <a:r>
                <a:rPr lang="th-TH" sz="2000" dirty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ควบคุม (</a:t>
              </a:r>
              <a:r>
                <a:rPr lang="en-US" sz="2000" dirty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control)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โดยไม่มี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การกำหนด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ค่า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เชิงปริมาณ</a:t>
              </a:r>
              <a:b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เชิงคุณภาพ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2893" y="4748150"/>
              <a:ext cx="447594" cy="4451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8499" y="4812220"/>
              <a:ext cx="447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348" y="4486406"/>
            <a:ext cx="3819224" cy="1517053"/>
            <a:chOff x="-249672" y="5629631"/>
            <a:chExt cx="3819224" cy="1517053"/>
          </a:xfrm>
        </p:grpSpPr>
        <p:sp>
          <p:nvSpPr>
            <p:cNvPr id="12" name="Hexagon 11">
              <a:hlinkClick r:id="rId7" action="ppaction://hlinksldjump"/>
            </p:cNvPr>
            <p:cNvSpPr/>
            <p:nvPr/>
          </p:nvSpPr>
          <p:spPr>
            <a:xfrm>
              <a:off x="-249672" y="5846164"/>
              <a:ext cx="3819224" cy="130052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น้ำยา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หรือ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สาร ชนิด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อื่นที่มี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ลักษณะเฉพาะ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เครื่องมือ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</a:t>
              </a:r>
              <a:r>
                <a:rPr lang="th-TH" sz="2000" dirty="0" smtClean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มุ่งหมายเฉพาะ ภาชนะ</a:t>
              </a:r>
              <a:r>
                <a:rPr lang="th-TH" sz="2000" dirty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เก็บสิ่งส่งตรวจ 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</a:t>
              </a:r>
              <a:r>
                <a:rPr lang="en-US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specimen receptacles)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48672" y="5629631"/>
              <a:ext cx="447594" cy="4451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95" y="5690589"/>
              <a:ext cx="447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18424" y="4324500"/>
            <a:ext cx="2039084" cy="1102650"/>
            <a:chOff x="6907475" y="4497103"/>
            <a:chExt cx="2039084" cy="1102650"/>
          </a:xfrm>
        </p:grpSpPr>
        <p:sp>
          <p:nvSpPr>
            <p:cNvPr id="13" name="TextBox 12">
              <a:hlinkClick r:id="rId8" action="ppaction://hlinksldjump"/>
            </p:cNvPr>
            <p:cNvSpPr txBox="1"/>
            <p:nvPr/>
          </p:nvSpPr>
          <p:spPr>
            <a:xfrm>
              <a:off x="6907475" y="4672792"/>
              <a:ext cx="2039084" cy="926961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dirty="0" smtClean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นอกเหนือ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จากหลักเกณฑ์ที่ </a:t>
              </a:r>
              <a:r>
                <a:rPr lang="en-US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1-5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935656" y="4497103"/>
              <a:ext cx="447594" cy="44510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98225" y="4542305"/>
              <a:ext cx="447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Action Button: Back or Previous 28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03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578645" y="1373025"/>
            <a:ext cx="1815258" cy="580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394" y="6395098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57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378023" y="2954814"/>
            <a:ext cx="8216502" cy="25538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เครื่องมือแพทย์ที่มุ่งหมายเพื่อตรวจหาสิ่ง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เกิดโรคติดต่อหรือร่องรอยการสัมผัสสิ่ง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เกิดโรคติดต่อใน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เลือดส่วนประกอบ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ของเลือด 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ผลิตภัณฑ์ของเลือด (</a:t>
            </a:r>
            <a:r>
              <a:rPr lang="en-US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blood derivatives) 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เซลล์ เนื้อเยื่อ หรืออวัยวะ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เพื่อประเมินความเหมาะสมใน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หรือถ่ายเลือด หรือการปลูกถ่าย 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•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เครื่องมือแพทย์ที่มุ่งหมายเพื่อตรวจหาสิ่ง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เกิดโรคติดต่อหรือร่องรอยการสัมผัสสิ่ง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เกิดโรคติดต่อซึ่ง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ก่อให้เกิด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สภาวะที่เป็นอันตรายต่อชีวิต รักษาไม่หาย โรคที่มีความเสี่ยงในการแพร่กระจายสูง </a:t>
            </a:r>
            <a:endParaRPr lang="th-TH" sz="2400" b="1" dirty="0" smtClean="0">
              <a:solidFill>
                <a:schemeClr val="accent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281" y="1490205"/>
            <a:ext cx="7739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เครื่องมือแพทย์สำหรับการวินิจฉัยโรคติดต่อ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หรือร่องรอย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การสัมผัส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</a:t>
            </a:r>
            <a:b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ทำให้เกิดโรคติดต่อใน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542" y="307450"/>
            <a:ext cx="7977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387879" y="5448621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ดูผลการจัดประเภท</a:t>
            </a: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44655" y="6012532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sp>
        <p:nvSpPr>
          <p:cNvPr id="13" name="Action Button: Back or Previous 12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48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44505" y="1211334"/>
            <a:ext cx="1815258" cy="580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58</a:t>
            </a:fld>
            <a:endParaRPr lang="th-TH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825052" y="4568156"/>
            <a:ext cx="8022750" cy="8512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มุ่งหมายเพื่อ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ทดสอบหมู่เลือดหรือชนิดของ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เนื้อเยื่อ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มั่นใจใน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ความเข้ากันได้ทางปฏิกิริยาภูมิคุ้มกันของเลือด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ส่วนประกอบของเลือด เซลล์ เนื้อเยื่อหรืออวัยวะ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การให้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หรือถ่าย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 หรือการปลูกถ่าย 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703" y="1267798"/>
            <a:ext cx="84468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เครื่องมือแพทย์สำหรับการวินิจฉัยทดสอบหมู่เลือดหรือชนิดของ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เนื้อเยื่อ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825052" y="2927107"/>
            <a:ext cx="8022750" cy="14301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มุ่งหมายเพื่อ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ทดสอบหมู่เลือดระบบเอบีโอ (</a:t>
            </a:r>
            <a:r>
              <a:rPr lang="en-US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ABO system</a:t>
            </a:r>
            <a:r>
              <a:rPr lang="en-US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[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 (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ABO1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 (ABO2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),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AB (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ABO3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)]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ระบบอาร์เอช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rhesus system) [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RH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RH2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RH3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RH4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RH5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e)]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เคลล์ (</a:t>
            </a:r>
            <a:r>
              <a:rPr lang="en-US" sz="1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Kell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system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[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Kel1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K)]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ระบบคิดด์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Kidd system) [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JK1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Jka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JK2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Jkb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)]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และระบบดัฟฟี่ (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Duffy system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b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[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FY1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Fya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),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FY2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1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Fyb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)]</a:t>
            </a:r>
            <a:endParaRPr lang="th-TH" sz="1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542" y="307450"/>
            <a:ext cx="7977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421412" y="6204927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-194936" y="2273936"/>
            <a:ext cx="1232697" cy="3477875"/>
            <a:chOff x="131018" y="1847768"/>
            <a:chExt cx="923315" cy="3477875"/>
          </a:xfrm>
        </p:grpSpPr>
        <p:sp>
          <p:nvSpPr>
            <p:cNvPr id="25" name="TextBox 24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97941" y="2363479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66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6884" y="611731"/>
            <a:ext cx="1125163" cy="3739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392087" y="1788459"/>
            <a:ext cx="8415737" cy="43482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759982" y="6563407"/>
            <a:ext cx="3086100" cy="365125"/>
          </a:xfrm>
        </p:spPr>
        <p:txBody>
          <a:bodyPr/>
          <a:lstStyle/>
          <a:p>
            <a:r>
              <a:rPr lang="th-TH" sz="1100" dirty="0" smtClean="0"/>
              <a:t>แนวทางการขึ้นทะเบียนเครื่องมือแพทย์</a:t>
            </a:r>
            <a:endParaRPr lang="th-TH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59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392087" y="1636816"/>
            <a:ext cx="8515349" cy="4733211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เพื่อใน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การตรวจหาสิ่ง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โรคติดต่อทางเพศสัมพันธ์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หรือร่องรอยการสัมผัสสิ่ง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เกิดโรคติดต่อทางเพศสัมพันธ์</a:t>
            </a:r>
            <a:b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(เช่น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Chlamydia trachomatis, Neisseria gonorrhoeae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เพื่อตรวจหา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เชื้อก่อโรค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น้ำไข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สันหลัง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cerebrospinal ﬂuid)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เลือด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ซึ่งมีความเสี่ยง เนื่องจาก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เป็นเชื้อที่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มีข้อจำกัด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ในการเพาะเลี้ยง 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Neisseria </a:t>
            </a:r>
            <a:r>
              <a:rPr lang="en-US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meningitidis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Cryptococcus </a:t>
            </a:r>
            <a:r>
              <a:rPr lang="en-US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neoformans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เพื่อตรวจหาเชื้อก่อโรคซึ่งมีความเสี่ยงสูง 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หากผลการตรวจผิดพลาด ผู้ป่วยหรือทารกในครรภ์จะเสียชีวิตหรือ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พิการ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รุนแรง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ชุดตรวจวิเคราะห์เพื่อวินิจฉัย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Cytomegalovirus (CMV), Chlamydia pneumoniae,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MRSA)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คัดกรองสตรีมีครรภ์ก่อนคลอด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เพื่อชี้บ่งสภาวะภูมิคุ้มกันต่อสิ่ง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เกิดโรคติดต่อ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การทดสอบ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สภาวะภูมิคุ้มกัน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Rubella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Toxoplasmosis) 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เพื่อตรวจเพื่อ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ชี้บ่งสภาวะของโรคติดเชื้อหรือสภาวะภูมิคุ้มกัน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หากผลการตรวจผิดพลาด จะมีความ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เสี่ยงน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ไปสู่การตัดสินใจ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ผู้ป่วยอยู่ในสถานการณ์ที่เป็น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ภัยคุกคามต่อชีวิต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(เช่น การตรวจ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Enteroviruses, CMV and Herpes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simplex virus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(HSV)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ในผู้ป่วยปลูกถ่ายอวัยวะ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ตรวจคัดกรองเพื่อคัดเลือกผู้ป่วย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สำหรับการบำบัดและจัดการรักษาแบบเจาะจง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ชี้บ่งระยะของโรค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โรคมะเร็ง 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การให้ยา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แบบจ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เพาะ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ต่อบุคคล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1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เพื่อทดสอบทาง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พันธุกรรมในมนุษย์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(เช่น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Huntington’s Disease, Cystic Fibrosis)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ติดตามระดับยา 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 หรือ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ส่วนประกอบทางชีวภาพ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หากผลการตรวจผิดพลาด จะมีความเสี่ยง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ซึ่งนำไปสู่การตัดสินใจ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ผู้ป่วยอยู่ในสถานการณ์ที่เป็นภัยคุกคามต่อชีวิตอย่างฉับพลัน (เช่น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Cardiac markers,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cyclosporine, prothrombin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time testing)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เพื่อรักษาผู้ป่วย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โรคติดเชื้อที่เป็นอันตรายต่อชีวิต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(เช่น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HCV viral load, HIV Viral Load and HIV and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HCV </a:t>
            </a:r>
            <a:r>
              <a:rPr lang="en-US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geno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and subtyping)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เพื่อตรวจคัดกรอง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ภาวะผิดปกติ</a:t>
            </a:r>
            <a:r>
              <a:rPr lang="th-TH" sz="16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แต่กำเนิด</a:t>
            </a:r>
            <a:r>
              <a:rPr lang="th-TH" sz="16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ของทารกในครรภ์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(เช่น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Spina </a:t>
            </a:r>
            <a:r>
              <a:rPr lang="en-US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Bifda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or Down Syndrome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6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884" y="673441"/>
            <a:ext cx="88071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1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เครื่องมือแพทย์สำหรับการวินิจฉัยตรวจหาสิ่งที่ทำให้เกิดโรคติดต่อทางเพศสัมพันธ์ น้ำไขสันหลัง ผู้ป่วยหรือทารกในครรภ์ </a:t>
            </a:r>
            <a:r>
              <a:rPr lang="th-TH" sz="1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สตรี</a:t>
            </a:r>
            <a:r>
              <a:rPr lang="th-TH" sz="1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มีครรภ์ก่อนคลอด ภาวะ</a:t>
            </a:r>
            <a:r>
              <a:rPr lang="th-TH" sz="1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ผิดปกติของ</a:t>
            </a:r>
            <a:r>
              <a:rPr lang="th-TH" sz="1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ทารกในครรภ์ คัดเลือกผู้ป่วยสำหรับการ</a:t>
            </a:r>
            <a:r>
              <a:rPr lang="th-TH" sz="18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บำบัดและจัดการรักษาแบบเจาะจง วินิจฉัย</a:t>
            </a:r>
            <a:r>
              <a:rPr lang="th-TH" sz="18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โรคมะเร็ง พันธุกรรมในมนุษย์ ติดตามระดับยา สารหรือส่วนประกอบทางชีวภาพ</a:t>
            </a:r>
          </a:p>
          <a:p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0358" y="-27478"/>
            <a:ext cx="57992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3642047" y="6194075"/>
            <a:ext cx="21967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ดูผลการจัดประเภท</a:t>
            </a: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209769" y="6221666"/>
            <a:ext cx="21967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sp>
        <p:nvSpPr>
          <p:cNvPr id="14" name="Action Button: Back or Previous 13">
            <a:hlinkClick r:id="" action="ppaction://hlinkshowjump?jump=lastslideviewed" highlightClick="1"/>
          </p:cNvPr>
          <p:cNvSpPr/>
          <p:nvPr/>
        </p:nvSpPr>
        <p:spPr>
          <a:xfrm>
            <a:off x="7774747" y="6295356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691823" y="6209310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72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5345941" y="3593591"/>
            <a:ext cx="3364292" cy="7231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</a:t>
            </a:fld>
            <a:endParaRPr lang="th-TH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5321"/>
            <a:ext cx="7324929" cy="597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การขึ้นทะเบียนเครื่องมือแพทย์ที่ผลิตในประเทศ (จำหน่าย)</a:t>
            </a:r>
            <a:endParaRPr lang="th-TH" sz="3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2365" y="1127083"/>
            <a:ext cx="8610620" cy="4025231"/>
            <a:chOff x="398835" y="1127083"/>
            <a:chExt cx="8714849" cy="4025231"/>
          </a:xfrm>
        </p:grpSpPr>
        <p:grpSp>
          <p:nvGrpSpPr>
            <p:cNvPr id="10" name="Group 9"/>
            <p:cNvGrpSpPr/>
            <p:nvPr/>
          </p:nvGrpSpPr>
          <p:grpSpPr>
            <a:xfrm>
              <a:off x="1051977" y="1127083"/>
              <a:ext cx="7846127" cy="4025231"/>
              <a:chOff x="628649" y="1397000"/>
              <a:chExt cx="7846127" cy="4025231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4550945" y="2228378"/>
                <a:ext cx="3923831" cy="723105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5069760" y="3048062"/>
                <a:ext cx="3405016" cy="72310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2707598707"/>
                  </p:ext>
                </p:extLst>
              </p:nvPr>
            </p:nvGraphicFramePr>
            <p:xfrm>
              <a:off x="628649" y="1397000"/>
              <a:ext cx="5521993" cy="40252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sp>
          <p:nvSpPr>
            <p:cNvPr id="11" name="Oval 10"/>
            <p:cNvSpPr/>
            <p:nvPr/>
          </p:nvSpPr>
          <p:spPr>
            <a:xfrm>
              <a:off x="398835" y="1230796"/>
              <a:ext cx="522514" cy="4769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Oval 11"/>
            <p:cNvSpPr/>
            <p:nvPr/>
          </p:nvSpPr>
          <p:spPr>
            <a:xfrm>
              <a:off x="742592" y="2081558"/>
              <a:ext cx="522514" cy="476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Oval 12"/>
            <p:cNvSpPr/>
            <p:nvPr/>
          </p:nvSpPr>
          <p:spPr>
            <a:xfrm>
              <a:off x="1051977" y="2901242"/>
              <a:ext cx="522514" cy="4769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Oval 13"/>
            <p:cNvSpPr/>
            <p:nvPr/>
          </p:nvSpPr>
          <p:spPr>
            <a:xfrm>
              <a:off x="1318505" y="3718412"/>
              <a:ext cx="522514" cy="47691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Oval 14"/>
            <p:cNvSpPr/>
            <p:nvPr/>
          </p:nvSpPr>
          <p:spPr>
            <a:xfrm>
              <a:off x="1639922" y="4535582"/>
              <a:ext cx="522514" cy="4769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8835" y="1267571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1</a:t>
              </a:r>
              <a:endParaRPr lang="th-TH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593" y="2132580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2</a:t>
              </a:r>
              <a:endParaRPr lang="th-TH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1978" y="2978042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3</a:t>
              </a:r>
              <a:endParaRPr lang="th-TH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8506" y="3760152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4</a:t>
              </a:r>
              <a:endParaRPr lang="th-TH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39923" y="4573982"/>
              <a:ext cx="5225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5</a:t>
              </a:r>
              <a:endParaRPr lang="th-TH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3162" y="1918858"/>
              <a:ext cx="2208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th-TH" sz="1600" b="1" dirty="0" smtClean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ใบอนุญาต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th-TH" sz="1600" b="1" dirty="0" smtClean="0">
                  <a:solidFill>
                    <a:schemeClr val="accent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ใบรับแจ้งรายการละเอียด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th-TH" sz="1600" b="1" dirty="0" smtClean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นอกเหนือจาก </a:t>
              </a:r>
              <a:r>
                <a:rPr lang="en-US" sz="1600" b="1" dirty="0" smtClean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 </a:t>
              </a:r>
              <a:r>
                <a:rPr lang="th-TH" sz="1600" b="1" dirty="0" smtClean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ข้อด้านบน</a:t>
              </a:r>
              <a:endParaRPr lang="th-TH" sz="16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29517" y="1958461"/>
              <a:ext cx="1896649" cy="452406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7736440" y="2081558"/>
              <a:ext cx="382582" cy="238455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21307" y="2028925"/>
              <a:ext cx="1192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</a:rPr>
                <a:t>CSDT*</a:t>
              </a:r>
              <a:endParaRPr lang="th-TH" sz="2000" b="1" dirty="0">
                <a:solidFill>
                  <a:schemeClr val="accent5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829517" y="2424032"/>
              <a:ext cx="1896649" cy="267808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7738878" y="2448248"/>
              <a:ext cx="382582" cy="238455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81623" y="2410867"/>
              <a:ext cx="8528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LISTING</a:t>
              </a:r>
              <a:endParaRPr lang="th-TH" sz="16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902752" y="2779659"/>
            <a:ext cx="2531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เฉพาะ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0302" y="2773151"/>
            <a:ext cx="220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ถุงบรรจุโลหิตมนุษย์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75352" y="3011753"/>
            <a:ext cx="127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HIV test kit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0302" y="3222062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OVD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itle 1">
            <a:hlinkClick r:id="rId7" action="ppaction://hlinksldjump"/>
          </p:cNvPr>
          <p:cNvSpPr txBox="1">
            <a:spLocks/>
          </p:cNvSpPr>
          <p:nvPr/>
        </p:nvSpPr>
        <p:spPr>
          <a:xfrm>
            <a:off x="6490344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Action Button: Back or Previous 32">
            <a:hlinkClick r:id="rId8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6246484" y="3764874"/>
            <a:ext cx="220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ทุกผลิตภัณฑ์และทุกกรณี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0930" y="5847197"/>
            <a:ext cx="41810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9"/>
              </a:rPr>
              <a:t>* </a:t>
            </a:r>
            <a:r>
              <a:rPr lang="th-TH" sz="1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9"/>
              </a:rPr>
              <a:t>เอกสาร การ</a:t>
            </a:r>
            <a:r>
              <a:rPr lang="th-TH" sz="1800" u="sng" dirty="0">
                <a:solidFill>
                  <a:schemeClr val="accent4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9"/>
              </a:rPr>
              <a:t>ยื่นขอใบอนุญาตขายเครื่องมือ</a:t>
            </a:r>
            <a:r>
              <a:rPr lang="th-TH" sz="1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9"/>
              </a:rPr>
              <a:t>แพทย์</a:t>
            </a:r>
            <a:r>
              <a:rPr lang="th-TH" sz="1800" u="sng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คลิกที่นี่</a:t>
            </a:r>
            <a:endParaRPr lang="th-TH" sz="1800" u="sng" dirty="0">
              <a:solidFill>
                <a:schemeClr val="accent4">
                  <a:lumMod val="20000"/>
                  <a:lumOff val="8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35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869158" y="1175226"/>
            <a:ext cx="1815258" cy="5014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60</a:t>
            </a:fld>
            <a:endParaRPr lang="th-TH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3980" y="3799816"/>
            <a:ext cx="8022750" cy="9194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การทดสอบ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ไม่ได้ชี้บ่งถึงสภาวะวิกฤติทางการแพทย์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เป็นผลการ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ตรวจสอบเบื้องต้น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ต้องตรวจติดตามผลโดยการทดสอบทางห้องปฏิบัติการที่เหมาะสม 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74" y="1230150"/>
            <a:ext cx="80486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มุ่งหมายสำหรับการทดสอบด้วย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ตนเองไม่ได้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ชี้บ่งถึงสภาวะวิกฤติทางการแพทย์ 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633980" y="2958647"/>
            <a:ext cx="8022750" cy="5107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ตรวจสอบแก๊สในเลือดและกลูโคส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ในเลือด โดยทดสอบใกล้ตัวผู้ป่วย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542" y="307450"/>
            <a:ext cx="7977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hlinkClick r:id="rId4" action="ppaction://hlinksldjump"/>
          </p:cNvPr>
          <p:cNvSpPr txBox="1"/>
          <p:nvPr/>
        </p:nvSpPr>
        <p:spPr>
          <a:xfrm>
            <a:off x="746435" y="6027377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183652" y="2184292"/>
            <a:ext cx="1232697" cy="3477875"/>
            <a:chOff x="131018" y="1847768"/>
            <a:chExt cx="923315" cy="3477875"/>
          </a:xfrm>
        </p:grpSpPr>
        <p:sp>
          <p:nvSpPr>
            <p:cNvPr id="21" name="TextBox 20"/>
            <p:cNvSpPr txBox="1"/>
            <p:nvPr/>
          </p:nvSpPr>
          <p:spPr>
            <a:xfrm>
              <a:off x="131018" y="1847768"/>
              <a:ext cx="923315" cy="34778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ความเสี่ยง</a:t>
              </a: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</a:t>
              </a: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endParaRPr lang="th-TH" sz="2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th-TH" sz="20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ต่ำ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92675" y="2565400"/>
              <a:ext cx="0" cy="23005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Action Button: Back or Previous 22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5733" y="2320127"/>
            <a:ext cx="6099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โปรดเลือก โดยพิจารณาความเสี่ยงสูงที่สุดของผลิตภัณฑ์ 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เรียงจากบนลงล่าง</a:t>
            </a:r>
            <a:r>
              <a:rPr lang="en-US" sz="20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16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830671" y="1190855"/>
            <a:ext cx="1476681" cy="3836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61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547910" y="2376525"/>
            <a:ext cx="8022750" cy="2145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น้ำยา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หรือสาร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ชนิดอื่นที่มี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ลักษณะเฉพาะที่เจ้าของผลิตภัณฑ์มุ่ง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หมายสำหรับ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ใช้ในขั้นตอนหรือกระบวนการตรวจ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วินิจฉัยภายนอก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ที่เกี่ยวข้องเฉพาะกับการตรวจสอบนั้น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ที่เจ้าของผลิตภัณฑ์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มุ่งหมาย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เฉพาะ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ำ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หรับ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ใช้ในขั้นตอนการ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ตรวจวินิจฉัยภายนอกร่างกาย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ภาชนะ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เก็บสิ่งส่งตรวจ (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specimen receptacles</a:t>
            </a: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542" y="307450"/>
            <a:ext cx="7977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992" y="1212385"/>
            <a:ext cx="7739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เครื่องมือแพทย์ที่เป็นน้ำยา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หรือสาร ชนิดอื่นที่มีลักษณะเฉพาะ </a:t>
            </a: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ที่มุ่งหมายเฉพาะ ภาชนะเก็บสิ่งส่งตรวจ (</a:t>
            </a:r>
            <a:r>
              <a:rPr lang="en-US" sz="24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specimen receptacles)</a:t>
            </a:r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470616" y="4412626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ดูผลการจัดประเภท</a:t>
            </a:r>
          </a:p>
        </p:txBody>
      </p:sp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334867" y="6156296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365" y="4978047"/>
            <a:ext cx="8003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หมายเหตุ </a:t>
            </a:r>
            <a:r>
              <a:rPr lang="th-TH" sz="20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ผลิตภัณฑ์ที่ใช้ในห้องปฏิบัติการทั่วไปที่ไม่ได้ผลิต ขาย หรือแสดง เพื่อใช้เฉพาะสำหรับการวินิจฉัยภายนอกร่างกาย ไม่จัดเป็นเครื่องมือแพทย์สำหรับการวินิจฉัยภายนอกร่างกาย </a:t>
            </a:r>
            <a:endParaRPr lang="th-TH" sz="20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Action Button: Back or Previous 14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71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60936" y="1153670"/>
            <a:ext cx="1564698" cy="580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62</a:t>
            </a:fld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379873" y="1806688"/>
            <a:ext cx="8212803" cy="35073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การวินิจฉัยภายนอก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 ที่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ผลการตรวจ</a:t>
            </a:r>
            <a:r>
              <a:rPr lang="th-TH" sz="20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ผิดพลาดจะ</a:t>
            </a:r>
            <a:r>
              <a:rPr lang="th-TH" sz="20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ไม่ก่อให้เกิดอันตรายถึงแก่ชีวิตหรือพิการอย่างรุนแรง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หรือเกิดผลกระทบทางลบ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ที่สำคัญ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ต่อการ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รักษาหรือ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เป็นอันตรายอย่างเฉียบพลันต่อผู้ป่วย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หนึ่งใน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หลายปัจจัย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ที่ใช้ในการรักษา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ผลการทดสอบเป็นเพียงข้อมูลเดียว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ขณะที่ยังมีข้อมูล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 เช่น สัญญาณและอาการหรือข้อมูลทาง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คลินิก ที่แพทย์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อาจใช้เป็นแนวทางการรักษา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ทั้งนี้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ควรมีการควบคุมอื่นที่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เหมาะสมเพื่อ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ตรวจสอบความถูกต้องของผลการทดสอบ 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เนื่องจาก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ใช้ตรวจหาสิ่ง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เกิดโรคติดเชื้อที่ไม่แพร่กระจายในกลุ่มประชากรได้ง่าย</a:t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แก๊ส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ในเลือด เชื้อ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H. pylori 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บ่งชี้ทางสรีรวิทยา เช่น ฮอร์โมน วิตามิน เอนไซม์ ตัวบ่งชี้เมตาบอลิซึ่ม </a:t>
            </a:r>
            <a:endParaRPr lang="th-TH" sz="2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การตรวจวิเคราะห์ </a:t>
            </a:r>
            <a:r>
              <a:rPr lang="en-US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specifc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IgE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celiac disease </a:t>
            </a:r>
            <a:r>
              <a:rPr lang="en-US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markers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0937" y="1244995"/>
            <a:ext cx="6371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 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นอกเหนือจากที่ระบุในหลักเกณฑ์ที่ 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1-5</a:t>
            </a:r>
            <a:endParaRPr lang="th-TH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937" y="29195"/>
            <a:ext cx="7977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572393" y="5235026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ดูผลการจัดประเภท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428844" y="6156296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sp>
        <p:nvSpPr>
          <p:cNvPr id="15" name="Action Button: Back or Previous 14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66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37726" y="1297852"/>
            <a:ext cx="1815258" cy="5802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3225" y="6492875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63</a:t>
            </a:fld>
            <a:endParaRPr lang="th-TH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33980" y="3013273"/>
            <a:ext cx="802275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เป็นตัว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 (</a:t>
            </a:r>
            <a:r>
              <a:rPr lang="en-US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control) 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ที่ผู้ใช้เป็นผู้กำหนดค่า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เชิง</a:t>
            </a:r>
            <a:r>
              <a:rPr lang="th-TH" sz="2400" dirty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ปริมาณหรือเชิง</a:t>
            </a:r>
            <a: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 </a:t>
            </a:r>
            <a:br>
              <a:rPr lang="th-TH" sz="2400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และไม่ใช่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เจ้าของผลิตภัณฑ์เป็น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ผู้กำหนด</a:t>
            </a:r>
          </a:p>
          <a:p>
            <a:pPr algn="ctr"/>
            <a:endParaRPr lang="th-TH" sz="24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363" y="1402359"/>
            <a:ext cx="77399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หลักเกณฑ์ที่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 </a:t>
            </a:r>
            <a:endParaRPr lang="th-TH" sz="3200" b="1" dirty="0" smtClean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เครื่องมือแพทย์ที่เป็นตัว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 (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control) 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ไม่มีการกำหนด ค่าเชิง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ปริมาณหรือ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เชิงคุณภาพ</a:t>
            </a:r>
          </a:p>
          <a:p>
            <a:pPr algn="ctr"/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542" y="307450"/>
            <a:ext cx="7977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การจัดประเภทเครื่องมือ</a:t>
            </a:r>
            <a:r>
              <a:rPr lang="th-TH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แพทย์สำหรับการวินิจฉัย</a:t>
            </a:r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ภายนอกร่างกาย</a:t>
            </a:r>
            <a: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Vitro Diagnostic (IVD)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Medical Devices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6960" y="4311981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ดูผลการจัดประเภท</a:t>
            </a: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585154" y="6195043"/>
            <a:ext cx="219679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ย้อนกลับไปหน้าหลักเกณฑ์</a:t>
            </a:r>
          </a:p>
        </p:txBody>
      </p:sp>
      <p:sp>
        <p:nvSpPr>
          <p:cNvPr id="15" name="Action Button: Back or Previous 14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72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64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14795" y="3459542"/>
            <a:ext cx="8401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 (CLASS A)</a:t>
            </a:r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14795" y="2385612"/>
            <a:ext cx="8469442" cy="10739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เครื่องมือแพทย์สำหรับการวินิจฉัยภายนอกร่างกาย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795" y="1676082"/>
            <a:ext cx="63385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IVD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(In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Vitro </a:t>
            </a:r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</a:t>
            </a: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devices)</a:t>
            </a:r>
            <a:endParaRPr lang="th-TH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13" y="4006773"/>
            <a:ext cx="6785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เครื่องมือแพทย์ที่มีความเสี่ยงต่ำต่อบุคคลและการสาธารณสุข</a:t>
            </a:r>
          </a:p>
        </p:txBody>
      </p:sp>
      <p:sp>
        <p:nvSpPr>
          <p:cNvPr id="16" name="Action Button: Back or Previous 15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4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4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14518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65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006" y="3374678"/>
            <a:ext cx="8401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(CLASS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B)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95006" y="2300748"/>
            <a:ext cx="8469442" cy="10739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เครื่องมือแพทย์สำหรับการวินิจฉัยภายนอกร่างกาย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006" y="1591218"/>
            <a:ext cx="7026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IVD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(In Vitro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Devices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006" y="3879257"/>
            <a:ext cx="8469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เครื่องมือแพทย์ที่มีความเสี่ยงปานกลางต่อ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บุคคลหรือค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วามเสี่ยงต่ำต่อการสาธารณสุข</a:t>
            </a:r>
          </a:p>
        </p:txBody>
      </p:sp>
      <p:sp>
        <p:nvSpPr>
          <p:cNvPr id="17" name="Action Button: Back or Previous 16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4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4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2629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66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58014" y="3374678"/>
            <a:ext cx="8401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(CLASS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C)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58014" y="2300748"/>
            <a:ext cx="8469442" cy="10739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เครื่องมือแพทย์สำหรับการวินิจฉัยภายนอกร่างกาย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8014" y="1591218"/>
            <a:ext cx="7026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IVD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(In Vitro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devices)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8014" y="3899867"/>
            <a:ext cx="8685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เครื่องมือแพทย์ที่มีความเสี่ยงสูงต่อบุคคลหรือความเสี่ยงปานกลางต่อการสาธารณสุข</a:t>
            </a:r>
          </a:p>
        </p:txBody>
      </p:sp>
      <p:sp>
        <p:nvSpPr>
          <p:cNvPr id="19" name="Action Button: Back or Previous 18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4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4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91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67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95006" y="3374678"/>
            <a:ext cx="8401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(CLASS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D)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4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395006" y="2300748"/>
            <a:ext cx="8469442" cy="107393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เครื่องมือแพทย์สำหรับการวินิจฉัยภายนอกร่างกาย</a:t>
            </a:r>
            <a:endParaRPr lang="th-TH" sz="5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006" y="1591218"/>
            <a:ext cx="702628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IVD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(In Vitro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Diagnostic Medical Devices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006" y="4111698"/>
            <a:ext cx="7834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แพทย์ที่มีความ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เสี่ยงสูงต่อบุคคลและการสาธารณสุข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Action Button: Back or Previous 16">
            <a:hlinkClick r:id="" action="ppaction://hlinkshowjump?jump=lastslideviewed" highlightClick="1"/>
          </p:cNvPr>
          <p:cNvSpPr/>
          <p:nvPr/>
        </p:nvSpPr>
        <p:spPr>
          <a:xfrm>
            <a:off x="7697184" y="6188757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6614260" y="6102711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1165" y="565466"/>
            <a:ext cx="4302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solidFill>
                  <a:schemeClr val="accent4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ผลการจัดประเภท</a:t>
            </a:r>
            <a:endParaRPr lang="th-TH" sz="4800" b="1" dirty="0">
              <a:solidFill>
                <a:schemeClr val="accent4"/>
              </a:solidFill>
              <a:effectLst>
                <a:reflection blurRad="6350" stA="50000" endA="300" endPos="50000" dist="29997" dir="5400000" sy="-100000" algn="bl" rotWithShape="0"/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>
            <a:hlinkClick r:id="rId3" action="ppaction://hlinksldjump"/>
          </p:cNvPr>
          <p:cNvSpPr txBox="1"/>
          <p:nvPr/>
        </p:nvSpPr>
        <p:spPr>
          <a:xfrm>
            <a:off x="6213807" y="4704795"/>
            <a:ext cx="2545685" cy="5107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คลิกดูวิธีจัดเตรียม</a:t>
            </a:r>
            <a:r>
              <a:rPr lang="th-TH" sz="2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</a:p>
        </p:txBody>
      </p:sp>
    </p:spTree>
    <p:extLst>
      <p:ext uri="{BB962C8B-B14F-4D97-AF65-F5344CB8AC3E}">
        <p14:creationId xmlns:p14="http://schemas.microsoft.com/office/powerpoint/2010/main" val="38631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256537" y="1502229"/>
            <a:ext cx="8142879" cy="785617"/>
          </a:xfrm>
          <a:prstGeom prst="snip2DiagRect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48"/>
            <a:ext cx="6891130" cy="82359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การจัดเตรียมเอกสารตามประเภทเครื่องมือแพทย์ตามความเสี่ยง 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68</a:t>
            </a:fld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450368" y="1633427"/>
            <a:ext cx="695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(CLASS A)</a:t>
            </a:r>
          </a:p>
        </p:txBody>
      </p:sp>
      <p:sp>
        <p:nvSpPr>
          <p:cNvPr id="26" name="Action Button: Back or Previous 25">
            <a:hlinkClick r:id="" action="ppaction://hlinkshowjump?jump=lastslideviewed" highlightClick="1"/>
          </p:cNvPr>
          <p:cNvSpPr/>
          <p:nvPr/>
        </p:nvSpPr>
        <p:spPr>
          <a:xfrm>
            <a:off x="7002175" y="6199390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5919251" y="6113344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937" y="2599374"/>
            <a:ext cx="7197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เครื่องมือแพทย์ที่ต้องจดแจ้ง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(Listing)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ผ่านระบบออนไลน์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เร็วๆนี้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Action Button: Forward or Next 18">
            <a:hlinkClick r:id="rId3" action="ppaction://hlinksldjump" highlightClick="1"/>
          </p:cNvPr>
          <p:cNvSpPr/>
          <p:nvPr/>
        </p:nvSpPr>
        <p:spPr>
          <a:xfrm>
            <a:off x="7505377" y="6199391"/>
            <a:ext cx="426491" cy="447187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8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48"/>
            <a:ext cx="6891130" cy="82359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การจัดเตรียมเอกสารตามประเภทเครื่องมือแพทย์ตามความเสี่ยง 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69</a:t>
            </a:fld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46130" y="2701733"/>
            <a:ext cx="6850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</a:t>
            </a:r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แจ้งรายการละเอียด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5968301" y="3601430"/>
            <a:ext cx="2067748" cy="44267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เอกสารรายการละเอียด</a:t>
            </a:r>
          </a:p>
        </p:txBody>
      </p:sp>
      <p:sp>
        <p:nvSpPr>
          <p:cNvPr id="26" name="Action Button: Back or Previous 25">
            <a:hlinkClick r:id="" action="ppaction://hlinkshowjump?jump=lastslideviewed" highlightClick="1"/>
          </p:cNvPr>
          <p:cNvSpPr/>
          <p:nvPr/>
        </p:nvSpPr>
        <p:spPr>
          <a:xfrm>
            <a:off x="7002175" y="6199390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5919251" y="6113344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56537" y="1502229"/>
            <a:ext cx="8142879" cy="785617"/>
          </a:xfrm>
          <a:prstGeom prst="snip2DiagRect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450368" y="1633427"/>
            <a:ext cx="695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(CLASS B)</a:t>
            </a:r>
          </a:p>
        </p:txBody>
      </p:sp>
      <p:sp>
        <p:nvSpPr>
          <p:cNvPr id="24" name="Action Button: Forward or Next 23">
            <a:hlinkClick r:id="rId4" action="ppaction://hlinksldjump" highlightClick="1"/>
          </p:cNvPr>
          <p:cNvSpPr/>
          <p:nvPr/>
        </p:nvSpPr>
        <p:spPr>
          <a:xfrm>
            <a:off x="7505377" y="6199391"/>
            <a:ext cx="426491" cy="447187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90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8729"/>
            <a:ext cx="8285356" cy="98877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การจดทะเบียนสถานประกอบการ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</a:t>
            </a:fld>
            <a:endParaRPr lang="th-TH" dirty="0"/>
          </a:p>
        </p:txBody>
      </p:sp>
      <p:sp>
        <p:nvSpPr>
          <p:cNvPr id="5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6931222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324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48"/>
            <a:ext cx="6891130" cy="82359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การจัดเตรียมเอกสารตามประเภทเครื่องมือแพทย์ตามความเสี่ยง 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70</a:t>
            </a:fld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75539" y="2155551"/>
            <a:ext cx="684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ต้องได้รับอนุญาต</a:t>
            </a:r>
            <a:r>
              <a:rPr lang="th-TH" b="1" u="sng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พิจารณารายละเอียดดังต่อไปนี้ 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Action Button: Back or Previous 25">
            <a:hlinkClick r:id="" action="ppaction://hlinkshowjump?jump=lastslideviewed" highlightClick="1"/>
          </p:cNvPr>
          <p:cNvSpPr/>
          <p:nvPr/>
        </p:nvSpPr>
        <p:spPr>
          <a:xfrm>
            <a:off x="7002175" y="6199390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hlinkClick r:id="rId2" action="ppaction://hlinksldjump"/>
          </p:cNvPr>
          <p:cNvSpPr/>
          <p:nvPr/>
        </p:nvSpPr>
        <p:spPr>
          <a:xfrm>
            <a:off x="5919251" y="6113344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419765" y="1323441"/>
            <a:ext cx="8142879" cy="785617"/>
          </a:xfrm>
          <a:prstGeom prst="snip2DiagRect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575539" y="1434543"/>
            <a:ext cx="695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 (CLASS C)</a:t>
            </a:r>
          </a:p>
        </p:txBody>
      </p:sp>
      <p:sp>
        <p:nvSpPr>
          <p:cNvPr id="21" name="Action Button: Forward or Next 20">
            <a:hlinkClick r:id="rId3" action="ppaction://hlinksldjump" highlightClick="1"/>
          </p:cNvPr>
          <p:cNvSpPr/>
          <p:nvPr/>
        </p:nvSpPr>
        <p:spPr>
          <a:xfrm>
            <a:off x="7505377" y="6199391"/>
            <a:ext cx="426491" cy="447187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2375963" y="3192329"/>
            <a:ext cx="1805444" cy="37457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เอกสารสำหรับขออนุญาต</a:t>
            </a:r>
            <a:endParaRPr lang="th-TH" sz="1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7106593" y="3172100"/>
            <a:ext cx="1805444" cy="374571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เอกสารรายการละเอียด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0977" y="3135133"/>
            <a:ext cx="30004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ผลิตภัณฑ์ที่</a:t>
            </a:r>
            <a:r>
              <a:rPr lang="th-TH" sz="20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ต้องขอใบอนุญาต</a:t>
            </a:r>
            <a:endParaRPr lang="th-TH" sz="2000" b="1" u="sng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73974" y="3166790"/>
            <a:ext cx="3913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ผลิตภัณฑ์ที่ต้องแจ้ง</a:t>
            </a:r>
            <a:r>
              <a:rPr lang="th-TH" sz="2000" b="1" u="sng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รายการละเอียด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614" y="3453215"/>
            <a:ext cx="3165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ถุงยาง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อนามัย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ถุงมือสำาหรับการศัลยกรรม</a:t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ชุดตรวจที่เกี่ยวข้องกับการติดเชื้อเอชไอ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วี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เลนส์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สัมผัส</a:t>
            </a:r>
          </a:p>
          <a:p>
            <a:pPr>
              <a:buSzPct val="75000"/>
              <a:buFont typeface="Arial" panose="020B0604020202020204" pitchFamily="34" charset="0"/>
              <a:buChar char="•"/>
            </a:pP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ถุงบรรจุโลหิตมนุษย์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4514" y="3546671"/>
            <a:ext cx="43975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เครื่องใช้</a:t>
            </a: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หรือผลิตภัณฑ์ที่ใช้เพื่อกายภาพบำา</a:t>
            </a: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บัด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ตรวจวัดระดับหรือปริมาณแอลกอฮอล์ใน</a:t>
            </a: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เต้า</a:t>
            </a: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นมเทียมซิลิโคนใช้ฝังใน</a:t>
            </a: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ร่างกาย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หรืออุปกรณ์ที่ใช้ภายนอกเพื่อเสริมหรือ</a:t>
            </a: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กระชับเต้านม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กระบอกฉีดอินซูลินปราศจากเชื้อชนิดใช้ครั้งเดียว </a:t>
            </a:r>
            <a:b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ยกเว้น กระบอกฉีดอินซูลินที่ใช้กับอินซูลินที่มีความแรง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U-40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U-100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OVD (Ophthalmic Viscosurgical Device)</a:t>
            </a:r>
            <a:endParaRPr lang="en-US" sz="1600" dirty="0" smtClean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น้ำยาล้างไต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245" y="5580917"/>
            <a:ext cx="472652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หากผลิตภัณฑ์ไม่เข้าข่าย </a:t>
            </a:r>
            <a:r>
              <a:rPr lang="en-US" sz="18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18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ประเภทด้านบน </a:t>
            </a:r>
          </a:p>
          <a:p>
            <a:r>
              <a:rPr lang="th-TH" sz="1800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จะต้องนำข้อมูลเพื่อปรึกษากับเจ้าหน้าที่กองควบคุมเครื่องมือแพทย์ อย. </a:t>
            </a:r>
          </a:p>
        </p:txBody>
      </p:sp>
    </p:spTree>
    <p:extLst>
      <p:ext uri="{BB962C8B-B14F-4D97-AF65-F5344CB8AC3E}">
        <p14:creationId xmlns:p14="http://schemas.microsoft.com/office/powerpoint/2010/main" val="23991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748"/>
            <a:ext cx="6891130" cy="82359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การจัดเตรียมเอกสารตามประเภทเครื่องมือแพทย์ตามความเสี่ยง 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71</a:t>
            </a:fld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706239" y="2571361"/>
            <a:ext cx="670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แพทย์ที่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ต้องได้รับ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>
            <a:hlinkClick r:id="rId2" action="ppaction://hlinksldjump"/>
          </p:cNvPr>
          <p:cNvSpPr txBox="1"/>
          <p:nvPr/>
        </p:nvSpPr>
        <p:spPr>
          <a:xfrm>
            <a:off x="5807020" y="3192128"/>
            <a:ext cx="2067748" cy="442674"/>
          </a:xfrm>
          <a:prstGeom prst="flowChartAlternateProces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เอกสารสำหรับขออนุญาต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Action Button: Forward or Next 24">
            <a:hlinkClick r:id="rId3" action="ppaction://hlinksldjump" highlightClick="1"/>
          </p:cNvPr>
          <p:cNvSpPr/>
          <p:nvPr/>
        </p:nvSpPr>
        <p:spPr>
          <a:xfrm>
            <a:off x="7505377" y="6199391"/>
            <a:ext cx="426491" cy="447187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Action Button: Back or Previous 25">
            <a:hlinkClick r:id="" action="ppaction://hlinkshowjump?jump=lastslideviewed" highlightClick="1"/>
          </p:cNvPr>
          <p:cNvSpPr/>
          <p:nvPr/>
        </p:nvSpPr>
        <p:spPr>
          <a:xfrm>
            <a:off x="7002175" y="6199390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5919251" y="6113344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72471" y="1561141"/>
            <a:ext cx="8142879" cy="785617"/>
          </a:xfrm>
          <a:prstGeom prst="snip2DiagRect">
            <a:avLst/>
          </a:prstGeom>
          <a:solidFill>
            <a:srgbClr val="B4C7E7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528245" y="1672243"/>
            <a:ext cx="695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th-TH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ประเภทที่ </a:t>
            </a:r>
            <a:r>
              <a:rPr lang="en-US" sz="32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(CLASS D)</a:t>
            </a:r>
          </a:p>
        </p:txBody>
      </p:sp>
    </p:spTree>
    <p:extLst>
      <p:ext uri="{BB962C8B-B14F-4D97-AF65-F5344CB8AC3E}">
        <p14:creationId xmlns:p14="http://schemas.microsoft.com/office/powerpoint/2010/main" val="38602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443753"/>
            <a:ext cx="655136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กิตติกรรมประกาศ</a:t>
            </a:r>
            <a:endParaRPr lang="th-TH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949" y="2442708"/>
            <a:ext cx="788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ขอขอบคุณ กองควบคุมเครื่องมือแพทย์ สำนักงานคณะกรรมการอาหารและยา (อย.) 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ในการให้คำปรึกษา ข้อมูล และข้อแนะนำในการจัดทำแนวทางฯ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72</a:t>
            </a:fld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806502" y="4683977"/>
            <a:ext cx="6025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เว็บไซต์กองควบคุมเครื่องมือแพทย์</a:t>
            </a:r>
            <a:endParaRPr lang="th-TH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http://www.fda.moph.go.th/sites/Medical/Pages/Main.aspx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ขั้นตอน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การติดต่อเพื่อยื่นคำขอและขอคำปรึกษาของกองควบคุมเครื่องมือแพทย์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8418531" y="5857623"/>
            <a:ext cx="426491" cy="447187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Action Button: Back or Previous 17">
            <a:hlinkClick r:id="" action="ppaction://hlinkshowjump?jump=lastslideviewed" highlightClick="1"/>
          </p:cNvPr>
          <p:cNvSpPr/>
          <p:nvPr/>
        </p:nvSpPr>
        <p:spPr>
          <a:xfrm>
            <a:off x="7915329" y="5857622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6832405" y="5771576"/>
            <a:ext cx="92164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Start</a:t>
            </a:r>
          </a:p>
          <a:p>
            <a:pPr algn="ctr"/>
            <a:r>
              <a:rPr lang="en-US" sz="1600" b="1" dirty="0" smtClean="0">
                <a:cs typeface="TH Sarabun New" panose="020B0500040200020003" pitchFamily="34" charset="-34"/>
              </a:rPr>
              <a:t>Again</a:t>
            </a:r>
            <a:endParaRPr lang="th-TH" sz="1600" b="1" dirty="0">
              <a:cs typeface="TH Sarabun New" panose="020B0500040200020003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11" y="1339752"/>
            <a:ext cx="3905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1617" y="4671350"/>
            <a:ext cx="5874659" cy="265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/>
          </a:p>
        </p:txBody>
      </p:sp>
      <p:sp>
        <p:nvSpPr>
          <p:cNvPr id="8" name="Rounded Rectangle 7"/>
          <p:cNvSpPr/>
          <p:nvPr/>
        </p:nvSpPr>
        <p:spPr>
          <a:xfrm>
            <a:off x="80393" y="2102088"/>
            <a:ext cx="5932170" cy="265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0827"/>
            <a:ext cx="6891130" cy="7177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เอกสารการขึ้นทะเบียนเครื่องมือแพทย์ที่ต้องขอใบอนุญาต</a:t>
            </a:r>
            <a:endParaRPr lang="th-TH" sz="32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7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73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80393" y="2078084"/>
            <a:ext cx="6685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18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r>
              <a:rPr lang="th-TH" sz="1800" b="1" u="sng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เกี่ยวกับ</a:t>
            </a:r>
            <a:r>
              <a:rPr lang="th-TH" sz="1800" b="1" u="sng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ผู้ขอ</a:t>
            </a:r>
            <a:r>
              <a:rPr lang="th-TH" sz="18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สำเนาใบจดทะเบียนสถานประกอบการผลิตหรือนำเข้าเครื่องมือแพทย์ </a:t>
            </a:r>
            <a:r>
              <a:rPr lang="th-TH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(จากขั้นตอนที่ </a:t>
            </a:r>
            <a:r>
              <a:rPr lang="en-US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และแต่งตั้งให้เป็นผู้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ดำเนินกิจการ 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(กรณีนิติบุคคล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ให้ผู้อื่น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มากระทำการแทน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สำเนาบัตรประจำตัวประชาชน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และผู้รับมอบ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สำเนาหนังสือ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จดทะเบียนของนิติบุคคล 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ออกมาไม่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เกิน ๖ เดือน (กรณีนิติบุคคล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การค้าหรือ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ใบทะเบียน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 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(กรณีบุคคล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ธรรมดา)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หนังสือมอบหมายจากเจ้าของ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ผลิตภัณฑ์ให้ผู้ขอ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อนุญาตเป็น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ผู้รับ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มอบหมายจากเจ้าของ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 </a:t>
            </a:r>
            <a:endParaRPr lang="th-TH" sz="1800" dirty="0" smtClean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(กรณีผู้แจ้งไม่ใช่เจ้าของ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ผลิตภัณฑ์)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124" y="4646973"/>
            <a:ext cx="7534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18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เอกสารคำขอ</a:t>
            </a:r>
          </a:p>
          <a:p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(ก)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อนุญาตผ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ลิตเครื่องมือแพทย์ (แบบ ผ.พ.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อนุญาตนำเข้าเครื่องมือ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(แบบ น.พ.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en-US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06" y="5884157"/>
            <a:ext cx="7817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/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กำหนดแบบตาม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คณะกรรมการอาหาร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และยา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๒๕๕๕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๒๕๕๕</a:t>
            </a:r>
          </a:p>
        </p:txBody>
      </p:sp>
      <p:sp>
        <p:nvSpPr>
          <p:cNvPr id="14" name="Action Button: Back or Previous 13">
            <a:hlinkClick r:id="" action="ppaction://hlinkshowjump?jump=lastslideviewed" highlightClick="1"/>
          </p:cNvPr>
          <p:cNvSpPr/>
          <p:nvPr/>
        </p:nvSpPr>
        <p:spPr>
          <a:xfrm>
            <a:off x="7891999" y="5876214"/>
            <a:ext cx="424161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8474593" y="5874442"/>
            <a:ext cx="400745" cy="453259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Group 15"/>
          <p:cNvGrpSpPr/>
          <p:nvPr/>
        </p:nvGrpSpPr>
        <p:grpSpPr>
          <a:xfrm>
            <a:off x="1978110" y="1001188"/>
            <a:ext cx="4034453" cy="1037533"/>
            <a:chOff x="1978110" y="1001188"/>
            <a:chExt cx="4034453" cy="1037533"/>
          </a:xfrm>
        </p:grpSpPr>
        <p:sp>
          <p:nvSpPr>
            <p:cNvPr id="13" name="Rectangle 12"/>
            <p:cNvSpPr/>
            <p:nvPr/>
          </p:nvSpPr>
          <p:spPr>
            <a:xfrm>
              <a:off x="1978110" y="1023058"/>
              <a:ext cx="346088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ถุงยาง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อนามัย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/>
              </a:r>
              <a:b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ถุงมือสำาหรับการ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ศัลยกรรม</a:t>
              </a:r>
              <a:b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ชุด</a:t>
              </a: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ตรวจที่เกี่ยวข้องกับการติดเชื้อเอชไอ</a:t>
              </a:r>
              <a:r>
                <a:rPr lang="th-TH" sz="20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วี</a:t>
              </a:r>
              <a:endPara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2405" y="1001188"/>
              <a:ext cx="19001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เลนส์สัมผัส</a:t>
              </a:r>
            </a:p>
            <a:p>
              <a:pPr marL="93663" indent="-93663">
                <a:buSzPct val="75000"/>
                <a:buFont typeface="Arial" panose="020B0604020202020204" pitchFamily="34" charset="0"/>
                <a:buChar char="•"/>
              </a:pPr>
              <a:r>
                <a:rPr lang="th-TH" sz="2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ถุงบรรจุโลหิตมนุษย์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4991" y="1149230"/>
            <a:ext cx="1632086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ผลิตภัณฑ์ที่ต้อง</a:t>
            </a:r>
          </a:p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ขอใบอนุญาต</a:t>
            </a: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7315745" y="4980007"/>
            <a:ext cx="15766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ดาวน์โหลดเอกสาร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CSDT</a:t>
            </a:r>
            <a:endParaRPr lang="th-TH" sz="20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98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74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64365" y="1107042"/>
            <a:ext cx="8465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กรณี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เป็นเครื่องมือแพทย์ที่ต้อง</a:t>
            </a:r>
            <a:r>
              <a:rPr lang="th-TH" sz="24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ได้รับ</a:t>
            </a:r>
            <a:r>
              <a:rPr lang="th-TH" sz="2400" b="1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</a:t>
            </a:r>
            <a:endParaRPr lang="th-TH" sz="2400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7188"/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อนุญาตผ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ลิตเครื่องมือแพทย์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ผ.พ. </a:t>
            </a:r>
            <a:r>
              <a:rPr lang="en-US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	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อนุญาตนำเข้าเครื่องมือ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น.พ. </a:t>
            </a:r>
            <a:r>
              <a:rPr lang="en-US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en-US" sz="18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19" y="2555565"/>
            <a:ext cx="2230228" cy="30976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147" y="3044250"/>
            <a:ext cx="2197616" cy="260897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06" y="2559652"/>
            <a:ext cx="2192659" cy="30976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365" y="2298944"/>
            <a:ext cx="2092319" cy="335167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250827"/>
            <a:ext cx="6891130" cy="7177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เอกสารการขึ้นทะเบียนเครื่องมือแพทย์ที่ต้องขอใบอนุญาต</a:t>
            </a:r>
            <a:endParaRPr lang="th-TH" sz="3200" b="1" u="sng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Action Button: Back or Previous 17">
            <a:hlinkClick r:id="rId6" action="ppaction://hlinksldjump" highlightClick="1"/>
          </p:cNvPr>
          <p:cNvSpPr/>
          <p:nvPr/>
        </p:nvSpPr>
        <p:spPr>
          <a:xfrm>
            <a:off x="3357592" y="5812381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>
            <a:hlinkClick r:id="rId7" action="ppaction://hlinksldjump"/>
          </p:cNvPr>
          <p:cNvSpPr txBox="1"/>
          <p:nvPr/>
        </p:nvSpPr>
        <p:spPr>
          <a:xfrm>
            <a:off x="3952821" y="5812382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hlinkClick r:id="rId8"/>
          </p:cNvPr>
          <p:cNvSpPr txBox="1"/>
          <p:nvPr/>
        </p:nvSpPr>
        <p:spPr>
          <a:xfrm>
            <a:off x="597877" y="1814928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5" name="TextBox 14">
            <a:hlinkClick r:id="rId9"/>
          </p:cNvPr>
          <p:cNvSpPr txBox="1"/>
          <p:nvPr/>
        </p:nvSpPr>
        <p:spPr>
          <a:xfrm>
            <a:off x="4965792" y="1845706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6607023" y="5920105"/>
            <a:ext cx="15766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ดาวน์โหลดเอกสาร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CSDT</a:t>
            </a:r>
            <a:endParaRPr lang="th-TH" sz="20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05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83621" y="4711417"/>
            <a:ext cx="5932170" cy="265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583621" y="2131259"/>
            <a:ext cx="5932170" cy="2658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7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75</a:t>
            </a:fld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633690" y="2109035"/>
            <a:ext cx="82416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1800" b="1" u="sng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เอกสารเกี่ยวกับผู้</a:t>
            </a:r>
            <a:r>
              <a:rPr lang="th-TH" sz="18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</a:t>
            </a:r>
            <a:r>
              <a:rPr lang="th-TH" sz="1800" b="1" u="sng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</a:t>
            </a:r>
            <a:r>
              <a:rPr lang="th-TH" sz="1800" b="1" u="sng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สำเนาใบ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สถานประกอบการ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หรือนำเข้าเครื่องมือแพทย์ </a:t>
            </a:r>
            <a:r>
              <a:rPr lang="th-TH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(จากขั้นตอนที่ </a:t>
            </a:r>
            <a:r>
              <a:rPr lang="en-US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และแต่งตั้งให้เป็นผู้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ดำเนินกิจการ 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(กรณีนิติบุคคล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ให้ผู้อื่น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มากระทำการแทน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สำเนาบัตรประจำตัวประชาชน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และผู้รับมอบ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อำนาจ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สำเนาหนังสือ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รับรอง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จดทะเบียนของนิติบุคคล 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ออกมาไม่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เกิน ๖ เดือน (กรณีนิติบุคคล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การค้าหรือ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ใบทะเบียน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พาณิชย์ 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(กรณีบุคคล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ธรรมดา)</a:t>
            </a:r>
          </a:p>
          <a:p>
            <a:pPr marL="179388" indent="-179388">
              <a:buFont typeface="+mj-lt"/>
              <a:buAutoNum type="arabicParenR"/>
            </a:pP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หนังสือมอบหมายจากเจ้าของ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ให้ผู้แจ้งรายการ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ละเอียดเป็นผู้รับ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มอบหมายจากเจ้าของ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 </a:t>
            </a:r>
            <a:endParaRPr lang="th-TH" sz="1800" dirty="0" smtClean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(กรณีผู้แจ้งไม่ใช่เจ้าของ</a:t>
            </a:r>
            <a:r>
              <a:rPr lang="th-TH" sz="18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ผลิตภัณฑ์)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894" y="4677883"/>
            <a:ext cx="7534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18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เอกสารคำขอ</a:t>
            </a:r>
            <a:endParaRPr lang="th-TH" sz="1800" b="1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57188"/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แจ้งรายการละเอียด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ผลิตเครื่องมือแพทย์ (แบบ จ.ผ.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คำ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ละเอียด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นำเข้าเครื่องมือ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(แบบ จ.น.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13" y="5617687"/>
            <a:ext cx="7817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/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กำหนดแบบตาม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ประกาศสำนักงาน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คณะกรรมการอาหาร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และยา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๒๕๕๕</a:t>
            </a:r>
          </a:p>
          <a:p>
            <a:pPr marL="700088" indent="-342900">
              <a:buFont typeface="Wingdings" panose="05000000000000000000" pitchFamily="2" charset="2"/>
              <a:buChar char="v"/>
            </a:pP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นำเข้าเครื่องมือ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 ๒๕๕๕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50827"/>
            <a:ext cx="6891130" cy="71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</a:t>
            </a:r>
            <a:r>
              <a:rPr lang="th-TH" sz="3200" b="1" u="sng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</a:t>
            </a:r>
            <a:r>
              <a:rPr lang="th-TH" sz="3200" b="1" u="sng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รายการละเอียด</a:t>
            </a:r>
          </a:p>
        </p:txBody>
      </p:sp>
      <p:sp>
        <p:nvSpPr>
          <p:cNvPr id="15" name="Action Button: Back or Previous 14">
            <a:hlinkClick r:id="" action="ppaction://hlinkshowjump?jump=lastslideviewed" highlightClick="1"/>
          </p:cNvPr>
          <p:cNvSpPr/>
          <p:nvPr/>
        </p:nvSpPr>
        <p:spPr>
          <a:xfrm>
            <a:off x="7891999" y="5876214"/>
            <a:ext cx="424161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474593" y="5874442"/>
            <a:ext cx="400745" cy="453259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84991" y="1149230"/>
            <a:ext cx="149140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ผลิตภัณฑ์ที่ต้อง</a:t>
            </a:r>
          </a:p>
          <a:p>
            <a:pPr algn="ctr"/>
            <a:r>
              <a:rPr lang="th-TH" sz="1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แจ้งรายการละเอียด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6400" y="10083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เครื่องใช้หรือผลิตภัณฑ์ที่ใช้เพื่อกายภาพบำาบัด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เครื่องตรวจวัดระดับหรือปริมาณแอลกอฮอล์ในร่างกาย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เต้านมเทียมซิลิโคนใช้ฝังในร่างกาย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เครื่องหรืออุปกรณ์ที่ใช้ภายนอกเพื่อเสริมหรือกระชับเต้า</a:t>
            </a:r>
            <a:r>
              <a:rPr lang="th-TH" sz="1600" dirty="0" smtClean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นม</a:t>
            </a:r>
            <a:endParaRPr lang="th-TH" sz="1600" dirty="0">
              <a:solidFill>
                <a:srgbClr val="231F2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7659" y="1016270"/>
            <a:ext cx="66394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กระบอกฉีดอินซูลินปราศจากเชื้อชนิดใช้ครั้งเดียว </a:t>
            </a:r>
            <a:b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ยกเว้น กระบอกฉีดอินซูลินที่ใช้กับอินซูลินที่มีความ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U-40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U-100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OVD (Ophthalmic Viscosurgical Device)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231F2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น้ำยาล้างไต</a:t>
            </a: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7315745" y="4980007"/>
            <a:ext cx="15766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ดาวน์โหลดเอกสาร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CSDT</a:t>
            </a:r>
            <a:endParaRPr lang="th-TH" sz="20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99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76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78918" y="993006"/>
            <a:ext cx="8762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2)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กรณีเป็นเครื่องมือแพทย์ที่ต้อง</a:t>
            </a:r>
            <a:r>
              <a:rPr lang="th-TH" sz="24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แจ้งรายการละเอียด</a:t>
            </a:r>
          </a:p>
          <a:p>
            <a:pPr marL="357188"/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(ก) คำขอแจ้งรายการละเอียดผลิตเครื่องมือแพทย์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จ.ผ. </a:t>
            </a:r>
            <a:r>
              <a:rPr lang="en-US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	(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ข) คำขอแจ้งรายการละเอียดนำเข้าเครื่องมือแพทย์ </a:t>
            </a:r>
            <a:r>
              <a:rPr lang="th-TH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(แบบ จ.น. </a:t>
            </a:r>
            <a:r>
              <a:rPr lang="en-US" sz="1800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1800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5" y="2230020"/>
            <a:ext cx="2055594" cy="2856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83" y="2446020"/>
            <a:ext cx="2345504" cy="264033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875" y="2238544"/>
            <a:ext cx="2059255" cy="28880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130" y="1774650"/>
            <a:ext cx="2069990" cy="336657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250827"/>
            <a:ext cx="6891130" cy="717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เอกสารการขึ้นทะเบียนเครื่องมือแพทย์ที่ต้อง</a:t>
            </a:r>
            <a:r>
              <a:rPr lang="th-TH" sz="3200" b="1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</a:t>
            </a:r>
            <a:r>
              <a:rPr lang="th-TH" sz="32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รายการละเอียด</a:t>
            </a:r>
          </a:p>
        </p:txBody>
      </p:sp>
      <p:sp>
        <p:nvSpPr>
          <p:cNvPr id="20" name="Action Button: Back or Previous 19">
            <a:hlinkClick r:id="rId6" action="ppaction://hlinksldjump" highlightClick="1"/>
          </p:cNvPr>
          <p:cNvSpPr/>
          <p:nvPr/>
        </p:nvSpPr>
        <p:spPr>
          <a:xfrm>
            <a:off x="3357592" y="5812381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3952821" y="5812382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hlinkClick r:id="rId8"/>
          </p:cNvPr>
          <p:cNvSpPr txBox="1"/>
          <p:nvPr/>
        </p:nvSpPr>
        <p:spPr>
          <a:xfrm>
            <a:off x="808892" y="1759623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4" name="TextBox 13">
            <a:hlinkClick r:id="rId9"/>
          </p:cNvPr>
          <p:cNvSpPr txBox="1"/>
          <p:nvPr/>
        </p:nvSpPr>
        <p:spPr>
          <a:xfrm>
            <a:off x="4885006" y="1724249"/>
            <a:ext cx="164123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เพื่อดาวน์โหลด</a:t>
            </a:r>
          </a:p>
        </p:txBody>
      </p:sp>
      <p:sp>
        <p:nvSpPr>
          <p:cNvPr id="16" name="TextBox 15">
            <a:hlinkClick r:id="rId10" action="ppaction://hlinksldjump"/>
          </p:cNvPr>
          <p:cNvSpPr txBox="1"/>
          <p:nvPr/>
        </p:nvSpPr>
        <p:spPr>
          <a:xfrm>
            <a:off x="6526237" y="5905626"/>
            <a:ext cx="157666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ดาวน์โหลดเอกสาร </a:t>
            </a: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CSDT</a:t>
            </a:r>
            <a:endParaRPr lang="th-TH" sz="2000" b="1" dirty="0" smtClean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70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334"/>
            <a:ext cx="6891130" cy="8502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รายละเอียดข้อมูลการขออนุญาตหรือแจ้งรายการละเอียดตาม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sz="28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8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ASEAN - </a:t>
            </a:r>
            <a:r>
              <a:rPr lang="en-US" sz="2800" b="1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Common Submission Dossier </a:t>
            </a:r>
            <a:r>
              <a:rPr lang="en-US" sz="28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Template (CSDT)</a:t>
            </a:r>
            <a:endParaRPr lang="th-TH" sz="28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7" y="6492875"/>
            <a:ext cx="3086100" cy="365125"/>
          </a:xfrm>
        </p:spPr>
        <p:txBody>
          <a:bodyPr/>
          <a:lstStyle/>
          <a:p>
            <a:r>
              <a:rPr lang="th-TH" sz="1200" dirty="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77</a:t>
            </a:fld>
            <a:endParaRPr lang="th-T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227"/>
          <a:stretch/>
        </p:blipFill>
        <p:spPr>
          <a:xfrm>
            <a:off x="5586035" y="1758952"/>
            <a:ext cx="2235351" cy="3054204"/>
          </a:xfrm>
          <a:prstGeom prst="rect">
            <a:avLst/>
          </a:prstGeom>
        </p:spPr>
      </p:pic>
      <p:sp>
        <p:nvSpPr>
          <p:cNvPr id="11" name="TextBox 10">
            <a:hlinkClick r:id="rId3"/>
          </p:cNvPr>
          <p:cNvSpPr txBox="1"/>
          <p:nvPr/>
        </p:nvSpPr>
        <p:spPr>
          <a:xfrm>
            <a:off x="5753750" y="5031983"/>
            <a:ext cx="190881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ดาวน์โหลดที่นี่</a:t>
            </a:r>
            <a:endParaRPr lang="en-US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77" y="1124039"/>
            <a:ext cx="273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ศึกษาเพิ่มเติมได้จาก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Action Button: Back or Previous 12">
            <a:hlinkClick r:id="" action="ppaction://hlinkshowjump?jump=lastslideviewed" highlightClick="1"/>
          </p:cNvPr>
          <p:cNvSpPr/>
          <p:nvPr/>
        </p:nvSpPr>
        <p:spPr>
          <a:xfrm>
            <a:off x="3357592" y="5812381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5385663" y="5816585"/>
            <a:ext cx="400745" cy="453259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>
            <a:hlinkClick r:id="rId4" action="ppaction://hlinksldjump"/>
          </p:cNvPr>
          <p:cNvSpPr txBox="1"/>
          <p:nvPr/>
        </p:nvSpPr>
        <p:spPr>
          <a:xfrm>
            <a:off x="3952821" y="5812382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6959" y="1802755"/>
            <a:ext cx="2183976" cy="3072547"/>
          </a:xfrm>
          <a:prstGeom prst="rect">
            <a:avLst/>
          </a:prstGeom>
        </p:spPr>
      </p:pic>
      <p:sp>
        <p:nvSpPr>
          <p:cNvPr id="16" name="TextBox 15">
            <a:hlinkClick r:id="rId6"/>
          </p:cNvPr>
          <p:cNvSpPr txBox="1"/>
          <p:nvPr/>
        </p:nvSpPr>
        <p:spPr>
          <a:xfrm>
            <a:off x="2074542" y="5010470"/>
            <a:ext cx="190881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ดาวน์โหลดที่นี่</a:t>
            </a:r>
            <a:endParaRPr lang="en-US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31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332426"/>
            <a:ext cx="6963508" cy="6405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ข้อมูลเพิ่มเติม</a:t>
            </a:r>
            <a:endParaRPr lang="th-TH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78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649059" y="1347538"/>
            <a:ext cx="81316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แบบฟอร์มการขออนุญาตเกี่ยวกับเครื่องมือเเพทย์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u="sng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การ</a:t>
            </a:r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ยื่นขอใบอนุญาตขายเครื่องมือแพทย์</a:t>
            </a:r>
            <a:endParaRPr lang="th-TH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u="sng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งาน</a:t>
            </a:r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หนังสือรับรองประกอบการนำเข้าเครื่องมือแพทย์ทั่วไป</a:t>
            </a:r>
            <a:endParaRPr lang="th-TH" u="sng" dirty="0" smtClean="0">
              <a:latin typeface="TH Sarabun New" panose="020B0500040200020003" pitchFamily="34" charset="-34"/>
              <a:cs typeface="TH Sarabun New" panose="020B0500040200020003" pitchFamily="34" charset="-34"/>
              <a:hlinkClick r:id="rId5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6"/>
              </a:rPr>
              <a:t>การ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6"/>
              </a:rPr>
              <a:t>ยื่นขอเพิ่มเติมรายการและแก้ไขหนังสือรับรองการนำเข้าเครื่องมือ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6"/>
              </a:rPr>
              <a:t>แพทย์</a:t>
            </a:r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7"/>
              </a:rPr>
              <a:t>ระบบ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7"/>
              </a:rPr>
              <a:t>หนังสือประกอบการนำเข้า (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7"/>
              </a:rPr>
              <a:t>OA)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u="sng" dirty="0" smtClean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การ</a:t>
            </a:r>
            <a:r>
              <a:rPr lang="th-TH" u="sng" dirty="0">
                <a:latin typeface="TH Sarabun New" panose="020B0500040200020003" pitchFamily="34" charset="-34"/>
                <a:cs typeface="TH Sarabun New" panose="020B0500040200020003" pitchFamily="34" charset="-34"/>
                <a:hlinkClick r:id="rId5"/>
              </a:rPr>
              <a:t>ขอหนังสือรับรองสำหรับเครื่องมือแพทย์เพื่อการส่งออก</a:t>
            </a:r>
            <a:endParaRPr lang="th-TH" u="sng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Action Button: Back or Previous 5">
            <a:hlinkClick r:id="" action="ppaction://hlinkshowjump?jump=lastslideviewed" highlightClick="1"/>
          </p:cNvPr>
          <p:cNvSpPr/>
          <p:nvPr/>
        </p:nvSpPr>
        <p:spPr>
          <a:xfrm>
            <a:off x="3357592" y="5812381"/>
            <a:ext cx="406598" cy="447188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5385663" y="5816585"/>
            <a:ext cx="400745" cy="453259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3952821" y="5812382"/>
            <a:ext cx="1244211" cy="4616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en-US" sz="2400" b="1" dirty="0" smtClean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35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6593"/>
            <a:ext cx="7210269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อ้างอิง</a:t>
            </a:r>
            <a:endParaRPr lang="th-TH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79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125790" y="1045621"/>
            <a:ext cx="8389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พ.ร.บ.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เครื่องมือ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แพทย์ พ.ศ.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2551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สำนักงานคณะกรรมการอาหารและยา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เรื่องกฎกระทรวง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การแจ้งรายการละเอียดและการออกใบรับแจ้งรายการละเอียดผลิตเครื่องมือแพทย์ พ.ศ. 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2555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ประกาศ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สำนักงานคณะกรรมการอาหารและยา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กฎกระทรวง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การแจ้งรายการละเอียดและการออกใบรับแจ้งรายการละเอียดนำเข้าเครื่องมือแพทย์ พ.ศ.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2555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ภญ.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ยุวดี พัฒน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วงศ์. เอกสารการบรรยาย เรื่องกฎหมายควบคุมเครื่องมือแพทย์ในปัจจุบัน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หลักเกณฑ์การจัดประเภทเครื่องมือแพทย์ตามความเสี่ยง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กองควบคุมเครื่องมือแพทย์สํานักงานคณะกรรมการ อาหารและยา พิมพ์ครั้งที่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สิงหาคม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2558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โรงพิมพ์ชุมนุมสหกรณ์การเกษตรแห่งประเทศไทย จํากัด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คู่มือการจดทะเบียนสถานประกอบการด้านเครื่องมือแพทย์</a:t>
            </a:r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ควบคุมเครื่องมือแพทย์ สํานักงานคณะกรรมการ อาหารและยา พิมพ์ครั้งที่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พฤษภาคม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2559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สำนักพิมพ์อักษรกราฟฟิคแอนด์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ดีไซน์</a:t>
            </a:r>
            <a:endParaRPr lang="en-US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จัดเตรียมเอกสารสำหรับเครื่องมือแพทย์ที่ไม่ใช่เครื่องมือแพทย์สำหรับการวินิจฉัยภายนอกร่างกาย </a:t>
            </a:r>
            <a:r>
              <a:rPr lang="it-IT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Non-IVD (Non-In Vitro Diagnostic medical devices</a:t>
            </a:r>
            <a:r>
              <a:rPr lang="it-IT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กองควบคุมเครื่องมือแพทย์ สํานักงานคณะกรรมการ อาหารและยา พิมพ์ครั้งที่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: สิงหาคม </a:t>
            </a:r>
            <a:r>
              <a:rPr lang="en-US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2560</a:t>
            </a:r>
            <a:r>
              <a:rPr lang="th-TH" sz="1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สำนักพิมพ์อักษรกราฟฟิคแอนด์ดีไซน์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/>
              <a:t>หน้าที่</a:t>
            </a:r>
            <a:r>
              <a:rPr lang="th-TH" sz="1800" dirty="0"/>
              <a:t>ของผู้ปประกอบการด้านเครื่องมือแพทย์ กองควบคุมเครื่องมือแพทย์ สำนักงานคณะกรรมการอาหารและยา พิมพ์ครั้งที่ 1 : กันยายน </a:t>
            </a:r>
            <a:r>
              <a:rPr lang="th-TH" sz="1800" dirty="0" smtClean="0"/>
              <a:t>2555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1800" dirty="0" smtClean="0"/>
              <a:t>หลักเกณฑ์</a:t>
            </a:r>
            <a:r>
              <a:rPr lang="th-TH" sz="1800" dirty="0"/>
              <a:t>การจัดประเภทเครื่องมือแพทย์ตามความเสี่ยง กองควบคุมเครื่องมือ</a:t>
            </a:r>
            <a:r>
              <a:rPr lang="th-TH" sz="1800" dirty="0" smtClean="0"/>
              <a:t>แพทย์ สำนักงาน</a:t>
            </a:r>
            <a:r>
              <a:rPr lang="th-TH" sz="1800" dirty="0"/>
              <a:t>คณะกรรมการอาหารและยา</a:t>
            </a:r>
          </a:p>
          <a:p>
            <a:pPr marL="444500"/>
            <a:r>
              <a:rPr lang="th-TH" sz="1800" dirty="0"/>
              <a:t>พิมพ์ครั้งที่ </a:t>
            </a:r>
            <a:r>
              <a:rPr lang="th-TH" sz="1800" dirty="0" smtClean="0"/>
              <a:t>๑:  </a:t>
            </a:r>
            <a:r>
              <a:rPr lang="th-TH" sz="1800" dirty="0"/>
              <a:t>สิงหาคม ๒๕๕๘</a:t>
            </a:r>
            <a:endParaRPr lang="en-US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h-TH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h-TH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1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75600" y="5775158"/>
            <a:ext cx="711200" cy="581193"/>
            <a:chOff x="6324600" y="5943600"/>
            <a:chExt cx="711200" cy="595313"/>
          </a:xfrm>
        </p:grpSpPr>
        <p:sp>
          <p:nvSpPr>
            <p:cNvPr id="4" name="Action Button: Custom 3">
              <a:hlinkClick r:id="" action="ppaction://hlinkshowjump?jump=endshow" highlightClick="1"/>
            </p:cNvPr>
            <p:cNvSpPr/>
            <p:nvPr/>
          </p:nvSpPr>
          <p:spPr>
            <a:xfrm>
              <a:off x="6324600" y="5943600"/>
              <a:ext cx="711200" cy="595313"/>
            </a:xfrm>
            <a:prstGeom prst="actionButtonBlank">
              <a:avLst/>
            </a:prstGeom>
            <a:solidFill>
              <a:srgbClr val="B4C7E7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392984" y="6083628"/>
              <a:ext cx="574432" cy="31525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END</a:t>
              </a:r>
              <a:endParaRPr lang="th-TH" sz="1400" b="1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6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6891130" cy="71975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การจด</a:t>
            </a:r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ทะเบียนสถานประกอบการ</a:t>
            </a:r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ผลิต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12763"/>
            <a:ext cx="3086100" cy="365125"/>
          </a:xfrm>
        </p:spPr>
        <p:txBody>
          <a:bodyPr/>
          <a:lstStyle/>
          <a:p>
            <a:r>
              <a:rPr lang="th-TH" sz="1200" smtClean="0"/>
              <a:t>แนวทางการขึ้นทะเบียนเครื่องมือแพทย์</a:t>
            </a:r>
            <a:endParaRPr lang="th-TH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1161411"/>
            <a:ext cx="2056602" cy="2985389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115049" y="5402341"/>
            <a:ext cx="2944729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คลิกพื่อเข้าสู่  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เพื่อดูเอกสารการจดทะเบียน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6999" y="1060686"/>
            <a:ext cx="5372436" cy="3609765"/>
            <a:chOff x="126999" y="1060686"/>
            <a:chExt cx="5372436" cy="3609765"/>
          </a:xfrm>
        </p:grpSpPr>
        <p:sp>
          <p:nvSpPr>
            <p:cNvPr id="13" name="Rounded Rectangle 12"/>
            <p:cNvSpPr/>
            <p:nvPr/>
          </p:nvSpPr>
          <p:spPr>
            <a:xfrm>
              <a:off x="419100" y="4085040"/>
              <a:ext cx="4940300" cy="5115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19100" y="3457413"/>
              <a:ext cx="4940300" cy="5115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9100" y="2829787"/>
              <a:ext cx="4940300" cy="5115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9100" y="1583906"/>
              <a:ext cx="4940300" cy="5115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1385" y="1346464"/>
              <a:ext cx="4938050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ขอจดทะเบียน สถานประกอบการ (ใหม่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b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dirty="0" smtClean="0">
                  <a:solidFill>
                    <a:srgbClr val="231F2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หน้าที่</a:t>
              </a:r>
              <a:r>
                <a:rPr lang="th-TH" dirty="0">
                  <a:solidFill>
                    <a:srgbClr val="231F2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ของผู้ประกอบการด้านเครื่องมือ</a:t>
              </a:r>
              <a:r>
                <a:rPr lang="th-TH" dirty="0" smtClean="0">
                  <a:solidFill>
                    <a:srgbClr val="231F2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แพทย์</a:t>
              </a:r>
              <a:endPara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การต่ออายุ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การเลิกกิจการ</a:t>
              </a:r>
            </a:p>
            <a:p>
              <a:pPr marL="457200" indent="-4572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เครื่องมือแพทย์ที่ห้ามผลิต</a:t>
              </a:r>
              <a:r>
                <a:rPr lang="en-US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/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จำหน่าย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999" y="1060686"/>
              <a:ext cx="37265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ประเภทของการจดทะเบียน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23537" y="4788891"/>
            <a:ext cx="394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คู่มือการจดทะเบียนสถานประกอบการด้านเครื่องมือแพทย์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ควบคุมเครื่องมือแพทย์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อย.,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2559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360222" y="5402341"/>
            <a:ext cx="2648779" cy="36933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</a:t>
            </a:r>
            <a:r>
              <a:rPr lang="th-TH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เพื่อเข้าสู่ 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ขั้นตอนการจดทะเบียน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hlinkClick r:id="rId7"/>
          </p:cNvPr>
          <p:cNvSpPr txBox="1"/>
          <p:nvPr/>
        </p:nvSpPr>
        <p:spPr>
          <a:xfrm>
            <a:off x="6359078" y="4232369"/>
            <a:ext cx="156854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ดาวน์โหลดที่นี่</a:t>
            </a:r>
            <a:endParaRPr lang="en-US" sz="20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itle 1">
            <a:hlinkClick r:id="rId8" action="ppaction://hlinksldjump"/>
          </p:cNvPr>
          <p:cNvSpPr txBox="1">
            <a:spLocks/>
          </p:cNvSpPr>
          <p:nvPr/>
        </p:nvSpPr>
        <p:spPr>
          <a:xfrm>
            <a:off x="6490344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Action Button: Back or Previous 18">
            <a:hlinkClick r:id="rId9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0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554" y="2358049"/>
            <a:ext cx="8428892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[Handout]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Regulation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of Medical Devices in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Thailand</a:t>
            </a:r>
            <a:b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by Thai FDA</a:t>
            </a:r>
            <a:endParaRPr lang="th-TH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735822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8978" y="6492875"/>
            <a:ext cx="3086100" cy="365125"/>
          </a:xfrm>
        </p:spPr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81</a:t>
            </a:fld>
            <a:endParaRPr lang="th-TH" dirty="0"/>
          </a:p>
        </p:txBody>
      </p:sp>
      <p:pic>
        <p:nvPicPr>
          <p:cNvPr id="1026" name="Picture 2" descr="http://www.fda.moph.go.th/sites/Medical/Shared%20Documents/Regulation%20of%20Medical%20Devices%20in%20Thailand%20(Handout)/Common%20Submission%20Dossier%20Template%20(CSDT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25078" cy="652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81907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77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7565" y="6538913"/>
            <a:ext cx="3086100" cy="365125"/>
          </a:xfrm>
        </p:spPr>
        <p:txBody>
          <a:bodyPr/>
          <a:lstStyle/>
          <a:p>
            <a:r>
              <a:rPr lang="th-TH" dirty="0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82</a:t>
            </a:fld>
            <a:endParaRPr lang="th-TH" dirty="0"/>
          </a:p>
        </p:txBody>
      </p:sp>
      <p:pic>
        <p:nvPicPr>
          <p:cNvPr id="6146" name="Picture 2" descr="http://www.fda.moph.go.th/sites/Medical/Shared%20Documents/Regulation%20of%20Medical%20Devices%20in%20Thailand%20(Handout)/Pre%20Market%20Approval%20in%20Thailan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356351" cy="635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5486" y="6356350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8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83</a:t>
            </a:fld>
            <a:endParaRPr lang="th-TH" dirty="0"/>
          </a:p>
        </p:txBody>
      </p:sp>
      <p:pic>
        <p:nvPicPr>
          <p:cNvPr id="7170" name="Picture 2" descr="http://www.fda.moph.go.th/sites/Medical/Shared%20Documents/Regulation%20of%20Medical%20Devices%20in%20Thailand%20(Handout)/Pre%20marketing%20controls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r="8871"/>
          <a:stretch/>
        </p:blipFill>
        <p:spPr bwMode="auto">
          <a:xfrm>
            <a:off x="-93316" y="769999"/>
            <a:ext cx="9330631" cy="53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650" y="6098443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97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84</a:t>
            </a:fld>
            <a:endParaRPr lang="th-TH" dirty="0"/>
          </a:p>
        </p:txBody>
      </p:sp>
      <p:pic>
        <p:nvPicPr>
          <p:cNvPr id="2050" name="Picture 2" descr="http://www.fda.moph.go.th/sites/Medical/Shared%20Documents/Regulation%20of%20Medical%20Devices%20in%20Thailand%20(Handout)/Importing%20of%20General%20Medical%20Devic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69" y="0"/>
            <a:ext cx="6575833" cy="65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75833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845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85</a:t>
            </a:fld>
            <a:endParaRPr lang="th-TH" dirty="0"/>
          </a:p>
        </p:txBody>
      </p:sp>
      <p:pic>
        <p:nvPicPr>
          <p:cNvPr id="4098" name="Picture 2" descr="http://www.fda.moph.go.th/sites/Medical/Shared%20Documents/Regulation%20of%20Medical%20Devices%20in%20Thailand%20(Handout)/Medical%20Devie%20Establishment%20Registration%20for%20manufacturing%20and%20importi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52" y="0"/>
            <a:ext cx="6142892" cy="614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6523" y="6142892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24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86</a:t>
            </a:fld>
            <a:endParaRPr lang="th-TH" dirty="0"/>
          </a:p>
        </p:txBody>
      </p:sp>
      <p:pic>
        <p:nvPicPr>
          <p:cNvPr id="5122" name="Picture 2" descr="http://www.fda.moph.go.th/sites/Medical/Shared%20Documents/Regulation%20of%20Medical%20Devices%20in%20Thailand%20(Handout)/Post%20marketing%20control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88" y="863783"/>
            <a:ext cx="9270188" cy="47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897841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14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pPr/>
              <a:t>87</a:t>
            </a:fld>
            <a:endParaRPr lang="th-TH" dirty="0"/>
          </a:p>
        </p:txBody>
      </p:sp>
      <p:pic>
        <p:nvPicPr>
          <p:cNvPr id="3074" name="Picture 2" descr="http://www.fda.moph.go.th/sites/Medical/Shared%20Documents/Regulation%20of%20Medical%20Devices%20in%20Thailand%20(Handout)/Medical%20Device%20Adertisin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8" y="1"/>
            <a:ext cx="6201508" cy="62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7908" y="6032232"/>
            <a:ext cx="8651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ที่มา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: Regulation 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of Medical Devices in Thailand (Handout</a:t>
            </a:r>
            <a:r>
              <a:rPr lang="en-US" sz="1600" dirty="0" smtClean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)</a:t>
            </a:r>
            <a:r>
              <a:rPr lang="en-US" sz="1600" dirty="0">
                <a:solidFill>
                  <a:srgbClr val="44444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, http://www.fda.moph.go.th/sites/Medical/SitePages/L4Knowledge.aspx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23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30953" y="6470774"/>
            <a:ext cx="3086100" cy="365125"/>
          </a:xfrm>
        </p:spPr>
        <p:txBody>
          <a:bodyPr/>
          <a:lstStyle/>
          <a:p>
            <a:r>
              <a:rPr lang="th-TH" smtClean="0"/>
              <a:t>แนวทางการขึ้นทะเบียนเครื่องมือแพทย์</a:t>
            </a:r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A084-DF1D-444B-B5A3-79411EE67827}" type="slidenum">
              <a:rPr lang="th-TH" smtClean="0"/>
              <a:t>9</a:t>
            </a:fld>
            <a:endParaRPr lang="th-TH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74907"/>
            <a:ext cx="7422776" cy="719755"/>
          </a:xfrm>
          <a:prstGeom prst="rect">
            <a:avLst/>
          </a:prstGeom>
          <a:solidFill>
            <a:schemeClr val="accent2"/>
          </a:solidFill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เอกสารสำหรับการจดทะเบียนสถานประกอบการผลิตเครื่องมือแพทย์</a:t>
            </a:r>
            <a:endParaRPr lang="th-TH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860" y="1185852"/>
            <a:ext cx="507737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คำขอจดทะเบียน ส.ผ.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ส.น.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เอกสารขอบข่ายเครื่องมือพแทย์ที่ผลิตหรือนำเข้า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เอกสารแนบท้ายคำขอจะทะเบียนสถานประกอบการผลิต/นำเข้า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รูปถ่ายของผู้ดำเนินกิจการ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สำเนาใบสำคัญแสดงการจดทะเบียนนิติบุคคล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สำเนารับรองการจดทะเบียนนิติบุคคลพร้อมวัตถุประสงค์เกี่ยวกับการค้าเครื่องมือแพทย์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หนังสือมอบอำนาจและแต่งตั้งเป็นผู้ดำเนินการกิจการ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สำเนาบัตรประชาชนของผู้มอบอำนาจ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สำนาทะเบียนบ้านของผู้มอบอำนาจ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บัตรประชาชนของ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ผู้ดำเนินกิจการ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สำนาทะเบียนบ้าน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ของผู้ดำเนินกิจการ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ใบรับรองแพทย์ของผู้ดำเนินกิจการ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ตรวจไม่เกิน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แผนที่แสดงที่ตั้งสถานที่ผลิต/นำเข้า และเก็บรักษา 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แผนผังภายใน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สถานที่ผลิต/นำเข้า และเก็บรักษา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รูปภาพ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สถานที่ผลิต/นำเข้า และเก็บรักษา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</a:p>
          <a:p>
            <a:pPr marL="174625" indent="-174625">
              <a:buFont typeface="+mj-lt"/>
              <a:buAutoNum type="arabicPeriod"/>
            </a:pP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คำรับรองขนาดป้าย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สถานที่ผลิต/นำเข้า และเก็บรักษา </a:t>
            </a:r>
            <a:r>
              <a:rPr lang="en-US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</a:t>
            </a:r>
            <a:endParaRPr lang="th-TH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994" y="1249657"/>
            <a:ext cx="4739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เพื่อลงข้อมูลในระบบ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สารสนเทศโล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จิสติกส์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ด้านผลิตภัณฑ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สำเนาบัตรประจำตัวผู้เสียภาษี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สำเนาทะเบียนบ้านของสถานที่จดทะเบียนสถานประกอบการ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กรณีที่ผู้ขอจดทะเบียน หรือผู้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กิจกำรไม่สำมำรถติดต่อด้วยตัวเอง 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หนังสือมอบอำนาจให้เป็นผู้ยื่นคำขอ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20. 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สำเนาบัตร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 ผู้ยื่นคำขอ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สำเนาทะเบียนบ้านของผู้ยื่นคำขอ</a:t>
            </a:r>
            <a:b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</a:t>
            </a:r>
            <a:r>
              <a:rPr lang="th-TH" sz="18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เพิ่มเติม</a:t>
            </a:r>
            <a:r>
              <a:rPr lang="th-TH" sz="1800" b="1" dirty="0" smtClean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เฉพาะ</a:t>
            </a:r>
            <a:r>
              <a:rPr lang="th-TH" sz="1800" b="1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ผู้ผลิตเครื่องมือแพทย์</a:t>
            </a:r>
            <a:r>
              <a:rPr lang="th-TH" sz="1800" dirty="0">
                <a:solidFill>
                  <a:schemeClr val="accent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1800" dirty="0" smtClean="0">
              <a:solidFill>
                <a:schemeClr val="accent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รายการระบบกำจัดน้ำเสีย ขยะมูลฝอยและควบคุมอากาศ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23.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ขั้นตอนและกระบวนการผลิตของแต่ละประเภท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แผนผังการจัดวางเครื่องจักรที่ใช้ในการผลิต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สำเนาใบอนุญาตประกอบกิจการในโรงงาน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กรณีมี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เก็บ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รักษาเครื่องมือ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แพทย์ซึ่งไม่ใช่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</a:t>
            </a:r>
            <a:r>
              <a:rPr lang="th-TH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ของตนเอง (</a:t>
            </a:r>
            <a:r>
              <a:rPr lang="th-TH" sz="1800" b="1" dirty="0" smtClean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เช่า)</a:t>
            </a: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26.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หนังสือยินยอมให้ใช้สถานที่เพื่อเก็บรักษาเครื่องมือแพทย์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27. </a:t>
            </a:r>
            <a:r>
              <a:rPr lang="th-TH" sz="1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หลักฐานแสดงความเป็นเจ้าของของสถานที่เก็บรักษา</a:t>
            </a:r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200359"/>
            <a:ext cx="5920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 คู่มือ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การจดทะเบียนสถานประกอบการด้านเครื่องมือแพทย์, 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กอง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ควบคุมเครื่องมือแพทย์ อย., 2559 </a:t>
            </a:r>
          </a:p>
        </p:txBody>
      </p:sp>
      <p:sp>
        <p:nvSpPr>
          <p:cNvPr id="10" name="Title 1">
            <a:hlinkClick r:id="rId2" action="ppaction://hlinksldjump"/>
          </p:cNvPr>
          <p:cNvSpPr txBox="1">
            <a:spLocks/>
          </p:cNvSpPr>
          <p:nvPr/>
        </p:nvSpPr>
        <p:spPr>
          <a:xfrm>
            <a:off x="6490344" y="6340021"/>
            <a:ext cx="791936" cy="3651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สารบัญ</a:t>
            </a:r>
            <a:endParaRPr lang="th-TH" sz="2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Action Button: Back or Previous 10">
            <a:hlinkClick r:id="rId3" action="ppaction://hlinksldjump" highlightClick="1"/>
          </p:cNvPr>
          <p:cNvSpPr/>
          <p:nvPr/>
        </p:nvSpPr>
        <p:spPr>
          <a:xfrm>
            <a:off x="7390599" y="6312471"/>
            <a:ext cx="359442" cy="378956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844149" y="6312471"/>
            <a:ext cx="339600" cy="384101"/>
          </a:xfrm>
          <a:prstGeom prst="actionButtonForwardNex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82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40000"/>
            <a:lumOff val="60000"/>
          </a:schemeClr>
        </a:solidFill>
        <a:ln/>
      </a:spPr>
      <a:bodyPr wrap="square" rtlCol="0">
        <a:spAutoFit/>
      </a:bodyPr>
      <a:lstStyle>
        <a:defPPr algn="ctr">
          <a:defRPr sz="2000" b="1" dirty="0" smtClean="0">
            <a:solidFill>
              <a:schemeClr val="tx1"/>
            </a:solidFill>
            <a:latin typeface="TH Sarabun New" panose="020B0500040200020003" pitchFamily="34" charset="-34"/>
            <a:cs typeface="TH Sarabun New" panose="020B0500040200020003" pitchFamily="34" charset="-34"/>
          </a:defRPr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6409</TotalTime>
  <Words>7645</Words>
  <Application>Microsoft Office PowerPoint</Application>
  <PresentationFormat>On-screen Show (4:3)</PresentationFormat>
  <Paragraphs>1243</Paragraphs>
  <Slides>87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Angsana New</vt:lpstr>
      <vt:lpstr>Arial</vt:lpstr>
      <vt:lpstr>Calibri</vt:lpstr>
      <vt:lpstr>Calibri Light</vt:lpstr>
      <vt:lpstr>Cordia New</vt:lpstr>
      <vt:lpstr>TH Sarabun New</vt:lpstr>
      <vt:lpstr>TH SarabunPSK</vt:lpstr>
      <vt:lpstr>Wingdings</vt:lpstr>
      <vt:lpstr>Office Theme</vt:lpstr>
      <vt:lpstr>แนวทางการขึ้นทะเบียนผลิตภัณฑ์ ประเภท เครื่องมือแพทย์</vt:lpstr>
      <vt:lpstr>บทนำ</vt:lpstr>
      <vt:lpstr>สารบัญ</vt:lpstr>
      <vt:lpstr>นิยามเครื่องมือแพทย์ตาม พรบ.เครื่องมือแพทย์ 2551 </vt:lpstr>
      <vt:lpstr>สิ่งที่ควรทราบก่อนขอขึ้นทะเบียนฯ</vt:lpstr>
      <vt:lpstr>การขึ้นทะเบียนเครื่องมือแพทย์ที่ผลิตในประเทศ (จำหน่าย)</vt:lpstr>
      <vt:lpstr>การจดทะเบียนสถานประกอบการ</vt:lpstr>
      <vt:lpstr>การจดทะเบียนสถานประกอบการผลิต</vt:lpstr>
      <vt:lpstr>PowerPoint Presentation</vt:lpstr>
      <vt:lpstr>ขั้นตอนการจดทะเบียนสถานประกอบการผลิต</vt:lpstr>
      <vt:lpstr>PowerPoint Presentation</vt:lpstr>
      <vt:lpstr>การขึ้นทะเบียนผลิตภัณฑ์: สารบัญ </vt:lpstr>
      <vt:lpstr>ASEAN CSDT</vt:lpstr>
      <vt:lpstr>การจัดประเภทเครื่องมือแพทย์ใน ปัจจุบัน vs. อนาคต</vt:lpstr>
      <vt:lpstr>การจัดประเภทเครื่องมือแพทย์ ในปัจจุบัน (Policy based)</vt:lpstr>
      <vt:lpstr>PowerPoint Presentation</vt:lpstr>
      <vt:lpstr>เอกสารสำคัญประกอบการขอขึ้นทะเบียนเครื่องมือแพทย์  (ที่นอกเหนือจากใบอนุญาตและแจ้งรายการละเอียด)</vt:lpstr>
      <vt:lpstr>เอกสารการขึ้นทะเบียนเครื่องมือแพทย์ที่ต้องขอใบอนุญาต</vt:lpstr>
      <vt:lpstr>เอกสารการขึ้นทะเบียนเครื่องมือแพทย์ที่ต้องขอใบอนุญาต</vt:lpstr>
      <vt:lpstr>PowerPoint Presentation</vt:lpstr>
      <vt:lpstr>PowerPoint Presentation</vt:lpstr>
      <vt:lpstr>รายละเอียดข้อมูลการขออนุญาตหรือแจ้งรายการละเอียดตาม  ASEAN - Common Submission Dossier Template (CSDT)</vt:lpstr>
      <vt:lpstr>การจัดประเภทเครื่องมือแพทย์ในอนาคต (Risk based) </vt:lpstr>
      <vt:lpstr>PowerPoint Presentation</vt:lpstr>
      <vt:lpstr>PowerPoint Presentation</vt:lpstr>
      <vt:lpstr>ประกาศสำนักงานคณะกรรมการอาหารและยา</vt:lpstr>
      <vt:lpstr>ประกาศสำนักงานคณะกรรมการอาหารและยา</vt:lpstr>
      <vt:lpstr>ประกาศสำนักงานคณะกรรมการอาหารและยา</vt:lpstr>
      <vt:lpstr>ประกาศสำนักงานคณะกรรมการอาหารและยา</vt:lpstr>
      <vt:lpstr>ประกาศสำนักงานคณะกรรมการอาหารและยา</vt:lpstr>
      <vt:lpstr>Click here  to START</vt:lpstr>
      <vt:lpstr>โปรดเลือก..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การจัดเตรียมเอกสารตามประเภทเครื่องมือแพทย์ตามความเสี่ยง </vt:lpstr>
      <vt:lpstr>การจัดเตรียมเอกสารตามประเภทเครื่องมือแพทย์ตามความเสี่ยง </vt:lpstr>
      <vt:lpstr>การจัดเตรียมเอกสารตามประเภทเครื่องมือแพทย์ตามความเสี่ยง </vt:lpstr>
      <vt:lpstr>การจัดเตรียมเอกสารตามประเภทเครื่องมือแพทย์ตามความเสี่ยง </vt:lpstr>
      <vt:lpstr>PowerPoint Presentation</vt:lpstr>
      <vt:lpstr>เอกสารการขึ้นทะเบียนเครื่องมือแพทย์ที่ต้องขอใบอนุญาต</vt:lpstr>
      <vt:lpstr>เอกสารการขึ้นทะเบียนเครื่องมือแพทย์ที่ต้องขอใบอนุญาต</vt:lpstr>
      <vt:lpstr>PowerPoint Presentation</vt:lpstr>
      <vt:lpstr>PowerPoint Presentation</vt:lpstr>
      <vt:lpstr>รายละเอียดข้อมูลการขออนุญาตหรือแจ้งรายการละเอียดตาม  ASEAN - Common Submission Dossier Template (CSDT)</vt:lpstr>
      <vt:lpstr>ข้อมูลเพิ่มเติม</vt:lpstr>
      <vt:lpstr>PowerPoint Presentation</vt:lpstr>
      <vt:lpstr>[Handout] Regulation of Medical Devices in Thailand by Thai FDA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nstda.or.th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แนวทางการขึ้นทะเบียนผลิตภัณฑ์ ประเภท เครื่องมือแพทย์</dc:title>
  <dc:creator>Supattra Laorrattanasak</dc:creator>
  <cp:lastModifiedBy>Supattra Laorrattanasak</cp:lastModifiedBy>
  <cp:revision>267</cp:revision>
  <cp:lastPrinted>2018-11-20T09:46:30Z</cp:lastPrinted>
  <dcterms:created xsi:type="dcterms:W3CDTF">2018-09-18T09:31:19Z</dcterms:created>
  <dcterms:modified xsi:type="dcterms:W3CDTF">2018-11-23T06:33:39Z</dcterms:modified>
</cp:coreProperties>
</file>