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78" r:id="rId4"/>
    <p:sldMasterId id="2147483690" r:id="rId5"/>
    <p:sldMasterId id="2147483703" r:id="rId6"/>
  </p:sldMasterIdLst>
  <p:notesMasterIdLst>
    <p:notesMasterId r:id="rId3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147480707" r:id="rId19"/>
    <p:sldId id="2147480705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12192000" cy="6858000"/>
  <p:notesSz cx="6858000" cy="9144000"/>
  <p:embeddedFontLst>
    <p:embeddedFont>
      <p:font typeface="Angsana New" panose="02020603050405020304" pitchFamily="18" charset="-34"/>
      <p:regular r:id="rId38"/>
      <p:bold r:id="rId39"/>
      <p:italic r:id="rId40"/>
      <p:boldItalic r:id="rId41"/>
    </p:embeddedFont>
    <p:embeddedFont>
      <p:font typeface="Kanit" pitchFamily="2" charset="-34"/>
      <p:regular r:id="rId42"/>
      <p:bold r:id="rId43"/>
      <p:italic r:id="rId44"/>
      <p:boldItalic r:id="rId45"/>
    </p:embeddedFont>
    <p:embeddedFont>
      <p:font typeface="Kanit Medium" pitchFamily="2" charset="-34"/>
      <p:regular r:id="rId46"/>
      <p:bold r:id="rId47"/>
      <p:italic r:id="rId48"/>
      <p:boldItalic r:id="rId49"/>
    </p:embeddedFont>
    <p:embeddedFont>
      <p:font typeface="Play" panose="020B0604020202020204" charset="0"/>
      <p:regular r:id="rId50"/>
      <p:bold r:id="rId51"/>
    </p:embeddedFont>
    <p:embeddedFont>
      <p:font typeface="Prompt" panose="00000500000000000000" pitchFamily="2" charset="-34"/>
      <p:regular r:id="rId52"/>
      <p:bold r:id="rId53"/>
      <p:italic r:id="rId54"/>
      <p:boldItalic r:id="rId55"/>
    </p:embeddedFont>
    <p:embeddedFont>
      <p:font typeface="Sarabun" panose="020B0604020202020204" charset="-34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jK66I0FK0Vc1kw9moAY9misGlm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EF475C-7B46-478D-93E7-880EE38FDCB2}">
  <a:tblStyle styleId="{8FEF475C-7B46-478D-93E7-880EE38FDCB2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63182D2-6C6A-4111-83DF-E9FA071175F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24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20" Type="http://schemas.openxmlformats.org/officeDocument/2006/relationships/slide" Target="slides/slide14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" name="Google Shape;8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3/6/2026</a:t>
            </a:r>
            <a:endParaRPr/>
          </a:p>
        </p:txBody>
      </p:sp>
      <p:sp>
        <p:nvSpPr>
          <p:cNvPr id="823" name="Google Shape;8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98EC7-48CA-8154-1189-4E4F47101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FFE122-F72D-C5E6-C478-366C0869D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E3FAF6-8801-C674-AD58-C14AE9735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1A395-8661-C04F-1A4B-9FF244B06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B021E-607D-4DE0-8E20-A86A31B979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25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7" name="Google Shape;90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5" descr="A red and white corne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5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6" descr="A picture containing screenshot, blue, electric blue, aqu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6"/>
          <p:cNvSpPr txBox="1">
            <a:spLocks noGrp="1"/>
          </p:cNvSpPr>
          <p:nvPr>
            <p:ph type="ctrTitle"/>
          </p:nvPr>
        </p:nvSpPr>
        <p:spPr>
          <a:xfrm>
            <a:off x="838199" y="1041400"/>
            <a:ext cx="587542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alibri"/>
              <a:buNone/>
              <a:defRPr sz="6000" b="1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subTitle" idx="1"/>
          </p:nvPr>
        </p:nvSpPr>
        <p:spPr>
          <a:xfrm>
            <a:off x="838199" y="3521075"/>
            <a:ext cx="587542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7" descr="A red and white corne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7"/>
          <p:cNvSpPr txBox="1">
            <a:spLocks noGrp="1"/>
          </p:cNvSpPr>
          <p:nvPr>
            <p:ph type="title"/>
          </p:nvPr>
        </p:nvSpPr>
        <p:spPr>
          <a:xfrm>
            <a:off x="2065421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8" descr="A red and white rectangl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8"/>
          <p:cNvSpPr txBox="1">
            <a:spLocks noGrp="1"/>
          </p:cNvSpPr>
          <p:nvPr>
            <p:ph type="title"/>
          </p:nvPr>
        </p:nvSpPr>
        <p:spPr>
          <a:xfrm>
            <a:off x="5775158" y="768350"/>
            <a:ext cx="653314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body" idx="1"/>
          </p:nvPr>
        </p:nvSpPr>
        <p:spPr>
          <a:xfrm>
            <a:off x="7798134" y="4589463"/>
            <a:ext cx="41148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9" descr="A red and white corne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9"/>
          <p:cNvSpPr txBox="1">
            <a:spLocks noGrp="1"/>
          </p:cNvSpPr>
          <p:nvPr>
            <p:ph type="title"/>
          </p:nvPr>
        </p:nvSpPr>
        <p:spPr>
          <a:xfrm>
            <a:off x="1957137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0" descr="A red and white corne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0"/>
          <p:cNvSpPr txBox="1">
            <a:spLocks noGrp="1"/>
          </p:cNvSpPr>
          <p:nvPr>
            <p:ph type="title"/>
          </p:nvPr>
        </p:nvSpPr>
        <p:spPr>
          <a:xfrm>
            <a:off x="1958725" y="55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41" descr="A close-up of a tower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2" descr="A picture containing de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5" name="Google Shape;145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3" descr="A picture containing de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4" descr="A red and white rectangular object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4"/>
          <p:cNvSpPr txBox="1">
            <a:spLocks noGrp="1"/>
          </p:cNvSpPr>
          <p:nvPr>
            <p:ph type="title"/>
          </p:nvPr>
        </p:nvSpPr>
        <p:spPr>
          <a:xfrm>
            <a:off x="4439652" y="365125"/>
            <a:ext cx="69141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4"/>
          <p:cNvSpPr txBox="1">
            <a:spLocks noGrp="1"/>
          </p:cNvSpPr>
          <p:nvPr>
            <p:ph type="body" idx="1"/>
          </p:nvPr>
        </p:nvSpPr>
        <p:spPr>
          <a:xfrm rot="5400000">
            <a:off x="5721057" y="544220"/>
            <a:ext cx="4351338" cy="691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45" descr="A close-up of a person holding a phon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solidFill>
          <a:schemeClr val="accent6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4"/>
          <p:cNvSpPr/>
          <p:nvPr/>
        </p:nvSpPr>
        <p:spPr>
          <a:xfrm>
            <a:off x="-8316" y="1423111"/>
            <a:ext cx="12208634" cy="5434893"/>
          </a:xfrm>
          <a:custGeom>
            <a:avLst/>
            <a:gdLst/>
            <a:ahLst/>
            <a:cxnLst/>
            <a:rect l="l" t="t" r="r" b="b"/>
            <a:pathLst>
              <a:path w="12208633" h="5434893" extrusionOk="0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lt1">
              <a:alpha val="1019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54"/>
          <p:cNvGrpSpPr/>
          <p:nvPr/>
        </p:nvGrpSpPr>
        <p:grpSpPr>
          <a:xfrm>
            <a:off x="77392" y="2097811"/>
            <a:ext cx="11895402" cy="4751287"/>
            <a:chOff x="77391" y="2097808"/>
            <a:chExt cx="11895401" cy="4751287"/>
          </a:xfrm>
        </p:grpSpPr>
        <p:grpSp>
          <p:nvGrpSpPr>
            <p:cNvPr id="173" name="Google Shape;173;p54"/>
            <p:cNvGrpSpPr/>
            <p:nvPr/>
          </p:nvGrpSpPr>
          <p:grpSpPr>
            <a:xfrm rot="-9233215">
              <a:off x="10129411" y="5122363"/>
              <a:ext cx="1606966" cy="1446929"/>
              <a:chOff x="6486650" y="2648852"/>
              <a:chExt cx="2745260" cy="2471860"/>
            </a:xfrm>
          </p:grpSpPr>
          <p:sp>
            <p:nvSpPr>
              <p:cNvPr id="174" name="Google Shape;174;p54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/>
                <a:ahLst/>
                <a:cxnLst/>
                <a:rect l="l" t="t" r="r" b="b"/>
                <a:pathLst>
                  <a:path w="1919435" h="1914275" extrusionOk="0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5" name="Google Shape;175;p54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176" name="Google Shape;176;p54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922" h="2672762" extrusionOk="0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54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796" h="1893636" extrusionOk="0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78" name="Google Shape;178;p54"/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/>
              <a:ahLst/>
              <a:cxnLst/>
              <a:rect l="l" t="t" r="r" b="b"/>
              <a:pathLst>
                <a:path w="1243505" h="1243505" extrusionOk="0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9" name="Google Shape;179;p54"/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</p:grpSpPr>
          <p:sp>
            <p:nvSpPr>
              <p:cNvPr id="180" name="Google Shape;180;p54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1" name="Google Shape;181;p54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182" name="Google Shape;182;p54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962" h="1774962" extrusionOk="0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54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83" h="835883" extrusionOk="0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84" name="Google Shape;184;p54"/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/>
              <a:ahLst/>
              <a:cxnLst/>
              <a:rect l="l" t="t" r="r" b="b"/>
              <a:pathLst>
                <a:path w="1857518" h="1847198" extrusionOk="0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4"/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/>
              <a:ahLst/>
              <a:cxnLst/>
              <a:rect l="l" t="t" r="r" b="b"/>
              <a:pathLst>
                <a:path w="1723364" h="1754322" extrusionOk="0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4"/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/>
              <a:ahLst/>
              <a:cxnLst/>
              <a:rect l="l" t="t" r="r" b="b"/>
              <a:pathLst>
                <a:path w="1243505" h="1243505" extrusionOk="0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" name="Google Shape;187;p54"/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</p:grpSpPr>
          <p:sp>
            <p:nvSpPr>
              <p:cNvPr id="188" name="Google Shape;188;p54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9" name="Google Shape;189;p54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190" name="Google Shape;190;p54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962" h="1774962" extrusionOk="0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54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83" h="835883" extrusionOk="0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2" name="Google Shape;192;p54"/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" name="Google Shape;193;p54"/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</p:grpSpPr>
          <p:sp>
            <p:nvSpPr>
              <p:cNvPr id="194" name="Google Shape;194;p54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/>
                <a:ahLst/>
                <a:cxnLst/>
                <a:rect l="l" t="t" r="r" b="b"/>
                <a:pathLst>
                  <a:path w="1919435" h="1914275" extrusionOk="0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5" name="Google Shape;195;p54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196" name="Google Shape;196;p54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922" h="2672762" extrusionOk="0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54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796" h="1893636" extrusionOk="0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8" name="Google Shape;198;p54"/>
            <p:cNvGrpSpPr/>
            <p:nvPr/>
          </p:nvGrpSpPr>
          <p:grpSpPr>
            <a:xfrm rot="-2944815">
              <a:off x="7923365" y="4809769"/>
              <a:ext cx="1639387" cy="985059"/>
              <a:chOff x="2753518" y="3556278"/>
              <a:chExt cx="2028524" cy="1218879"/>
            </a:xfrm>
          </p:grpSpPr>
          <p:sp>
            <p:nvSpPr>
              <p:cNvPr id="199" name="Google Shape;199;p54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200;p54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201" name="Google Shape;201;p54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962" h="1774962" extrusionOk="0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54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83" h="835883" extrusionOk="0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3" name="Google Shape;203;p54"/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</p:grpSpPr>
          <p:sp>
            <p:nvSpPr>
              <p:cNvPr id="204" name="Google Shape;204;p54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/>
                <a:ahLst/>
                <a:cxnLst/>
                <a:rect l="l" t="t" r="r" b="b"/>
                <a:pathLst>
                  <a:path w="1919435" h="1914275" extrusionOk="0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5" name="Google Shape;205;p54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206" name="Google Shape;206;p54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922" h="2672762" extrusionOk="0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54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796" h="1893636" extrusionOk="0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" name="Google Shape;208;p54"/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/>
              <a:ahLst/>
              <a:cxnLst/>
              <a:rect l="l" t="t" r="r" b="b"/>
              <a:pathLst>
                <a:path w="1857518" h="1847198" extrusionOk="0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4"/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/>
              <a:ahLst/>
              <a:cxnLst/>
              <a:rect l="l" t="t" r="r" b="b"/>
              <a:pathLst>
                <a:path w="1723364" h="1754322" extrusionOk="0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4"/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/>
              <a:ahLst/>
              <a:cxnLst/>
              <a:rect l="l" t="t" r="r" b="b"/>
              <a:pathLst>
                <a:path w="1774962" h="1774962" extrusionOk="0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4"/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/>
              <a:ahLst/>
              <a:cxnLst/>
              <a:rect l="l" t="t" r="r" b="b"/>
              <a:pathLst>
                <a:path w="1857518" h="1847198" extrusionOk="0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solidFill>
          <a:schemeClr val="accent6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55"/>
          <p:cNvGrpSpPr/>
          <p:nvPr/>
        </p:nvGrpSpPr>
        <p:grpSpPr>
          <a:xfrm rot="-9233215">
            <a:off x="10129412" y="5122367"/>
            <a:ext cx="1606966" cy="1446929"/>
            <a:chOff x="6486650" y="2648852"/>
            <a:chExt cx="2745260" cy="2471860"/>
          </a:xfrm>
        </p:grpSpPr>
        <p:sp>
          <p:nvSpPr>
            <p:cNvPr id="214" name="Google Shape;214;p55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" name="Google Shape;215;p55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216" name="Google Shape;216;p55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55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8" name="Google Shape;218;p55"/>
          <p:cNvSpPr/>
          <p:nvPr/>
        </p:nvSpPr>
        <p:spPr>
          <a:xfrm>
            <a:off x="10132589" y="4237997"/>
            <a:ext cx="577306" cy="577307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55"/>
          <p:cNvGrpSpPr/>
          <p:nvPr/>
        </p:nvGrpSpPr>
        <p:grpSpPr>
          <a:xfrm rot="2159485">
            <a:off x="10055502" y="2964360"/>
            <a:ext cx="1639387" cy="985059"/>
            <a:chOff x="2753518" y="3556278"/>
            <a:chExt cx="2028524" cy="1218879"/>
          </a:xfrm>
        </p:grpSpPr>
        <p:sp>
          <p:nvSpPr>
            <p:cNvPr id="220" name="Google Shape;220;p55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" name="Google Shape;221;p55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222" name="Google Shape;222;p55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55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4" name="Google Shape;224;p55"/>
          <p:cNvSpPr/>
          <p:nvPr/>
        </p:nvSpPr>
        <p:spPr>
          <a:xfrm>
            <a:off x="8967753" y="3381941"/>
            <a:ext cx="936646" cy="931442"/>
          </a:xfrm>
          <a:custGeom>
            <a:avLst/>
            <a:gdLst/>
            <a:ahLst/>
            <a:cxnLst/>
            <a:rect l="l" t="t" r="r" b="b"/>
            <a:pathLst>
              <a:path w="1857518" h="1847198" extrusionOk="0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5"/>
          <p:cNvSpPr/>
          <p:nvPr/>
        </p:nvSpPr>
        <p:spPr>
          <a:xfrm>
            <a:off x="3024124" y="1688320"/>
            <a:ext cx="1051669" cy="1070562"/>
          </a:xfrm>
          <a:custGeom>
            <a:avLst/>
            <a:gdLst/>
            <a:ahLst/>
            <a:cxnLst/>
            <a:rect l="l" t="t" r="r" b="b"/>
            <a:pathLst>
              <a:path w="1723364" h="1754322" extrusionOk="0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5"/>
          <p:cNvSpPr/>
          <p:nvPr/>
        </p:nvSpPr>
        <p:spPr>
          <a:xfrm>
            <a:off x="11118872" y="220250"/>
            <a:ext cx="853923" cy="853924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55"/>
          <p:cNvGrpSpPr/>
          <p:nvPr/>
        </p:nvGrpSpPr>
        <p:grpSpPr>
          <a:xfrm rot="1212279">
            <a:off x="4087176" y="247504"/>
            <a:ext cx="3054680" cy="1218879"/>
            <a:chOff x="1727363" y="3556278"/>
            <a:chExt cx="3054679" cy="1218879"/>
          </a:xfrm>
        </p:grpSpPr>
        <p:sp>
          <p:nvSpPr>
            <p:cNvPr id="228" name="Google Shape;228;p55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55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230" name="Google Shape;230;p55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55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" name="Google Shape;232;p55"/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55"/>
          <p:cNvGrpSpPr/>
          <p:nvPr/>
        </p:nvGrpSpPr>
        <p:grpSpPr>
          <a:xfrm>
            <a:off x="8507471" y="529601"/>
            <a:ext cx="2745260" cy="2471860"/>
            <a:chOff x="6486650" y="2648852"/>
            <a:chExt cx="2745260" cy="2471860"/>
          </a:xfrm>
        </p:grpSpPr>
        <p:sp>
          <p:nvSpPr>
            <p:cNvPr id="234" name="Google Shape;234;p55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55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236" name="Google Shape;236;p55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55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8" name="Google Shape;238;p55"/>
          <p:cNvGrpSpPr/>
          <p:nvPr/>
        </p:nvGrpSpPr>
        <p:grpSpPr>
          <a:xfrm rot="-2944815">
            <a:off x="7923368" y="4809771"/>
            <a:ext cx="1639387" cy="985058"/>
            <a:chOff x="2753518" y="3556278"/>
            <a:chExt cx="2028524" cy="1218879"/>
          </a:xfrm>
        </p:grpSpPr>
        <p:sp>
          <p:nvSpPr>
            <p:cNvPr id="239" name="Google Shape;239;p55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" name="Google Shape;240;p55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241" name="Google Shape;241;p55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55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3" name="Google Shape;243;p55"/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</p:grpSpPr>
        <p:sp>
          <p:nvSpPr>
            <p:cNvPr id="244" name="Google Shape;244;p55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55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246" name="Google Shape;246;p55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55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8" name="Google Shape;248;p55"/>
          <p:cNvSpPr/>
          <p:nvPr/>
        </p:nvSpPr>
        <p:spPr>
          <a:xfrm>
            <a:off x="3839744" y="5541765"/>
            <a:ext cx="936646" cy="931442"/>
          </a:xfrm>
          <a:custGeom>
            <a:avLst/>
            <a:gdLst/>
            <a:ahLst/>
            <a:cxnLst/>
            <a:rect l="l" t="t" r="r" b="b"/>
            <a:pathLst>
              <a:path w="1857518" h="1847198" extrusionOk="0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5"/>
          <p:cNvSpPr/>
          <p:nvPr/>
        </p:nvSpPr>
        <p:spPr>
          <a:xfrm>
            <a:off x="3024124" y="4785587"/>
            <a:ext cx="1051669" cy="1070562"/>
          </a:xfrm>
          <a:custGeom>
            <a:avLst/>
            <a:gdLst/>
            <a:ahLst/>
            <a:cxnLst/>
            <a:rect l="l" t="t" r="r" b="b"/>
            <a:pathLst>
              <a:path w="1723364" h="1754322" extrusionOk="0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5"/>
          <p:cNvSpPr/>
          <p:nvPr/>
        </p:nvSpPr>
        <p:spPr>
          <a:xfrm rot="2246763">
            <a:off x="322349" y="3332012"/>
            <a:ext cx="1218879" cy="1218879"/>
          </a:xfrm>
          <a:custGeom>
            <a:avLst/>
            <a:gdLst/>
            <a:ahLst/>
            <a:cxnLst/>
            <a:rect l="l" t="t" r="r" b="b"/>
            <a:pathLst>
              <a:path w="1774962" h="1774962" extrusionOk="0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55"/>
          <p:cNvSpPr/>
          <p:nvPr/>
        </p:nvSpPr>
        <p:spPr>
          <a:xfrm>
            <a:off x="6408282" y="6041992"/>
            <a:ext cx="494433" cy="491686"/>
          </a:xfrm>
          <a:custGeom>
            <a:avLst/>
            <a:gdLst/>
            <a:ahLst/>
            <a:cxnLst/>
            <a:rect l="l" t="t" r="r" b="b"/>
            <a:pathLst>
              <a:path w="1857518" h="1847198" extrusionOk="0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55"/>
          <p:cNvGrpSpPr/>
          <p:nvPr/>
        </p:nvGrpSpPr>
        <p:grpSpPr>
          <a:xfrm rot="-7459571">
            <a:off x="1251627" y="1931267"/>
            <a:ext cx="1916415" cy="1725561"/>
            <a:chOff x="6486650" y="2648852"/>
            <a:chExt cx="2745260" cy="2471860"/>
          </a:xfrm>
        </p:grpSpPr>
        <p:sp>
          <p:nvSpPr>
            <p:cNvPr id="253" name="Google Shape;253;p55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4" name="Google Shape;254;p55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255" name="Google Shape;255;p55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55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7" name="Google Shape;257;p55"/>
          <p:cNvSpPr/>
          <p:nvPr/>
        </p:nvSpPr>
        <p:spPr>
          <a:xfrm>
            <a:off x="529815" y="248541"/>
            <a:ext cx="577306" cy="577307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5"/>
          <p:cNvSpPr/>
          <p:nvPr/>
        </p:nvSpPr>
        <p:spPr>
          <a:xfrm>
            <a:off x="7565723" y="431683"/>
            <a:ext cx="1263772" cy="1286476"/>
          </a:xfrm>
          <a:custGeom>
            <a:avLst/>
            <a:gdLst/>
            <a:ahLst/>
            <a:cxnLst/>
            <a:rect l="l" t="t" r="r" b="b"/>
            <a:pathLst>
              <a:path w="1723364" h="1754322" extrusionOk="0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55"/>
          <p:cNvGrpSpPr/>
          <p:nvPr/>
        </p:nvGrpSpPr>
        <p:grpSpPr>
          <a:xfrm rot="-1800000">
            <a:off x="206465" y="743264"/>
            <a:ext cx="3054680" cy="1218879"/>
            <a:chOff x="1727363" y="3556278"/>
            <a:chExt cx="3054679" cy="1218879"/>
          </a:xfrm>
        </p:grpSpPr>
        <p:sp>
          <p:nvSpPr>
            <p:cNvPr id="260" name="Google Shape;260;p55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55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262" name="Google Shape;262;p55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55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" name="Google Shape;264;p55"/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55"/>
          <p:cNvGrpSpPr/>
          <p:nvPr/>
        </p:nvGrpSpPr>
        <p:grpSpPr>
          <a:xfrm rot="-8492203">
            <a:off x="6810795" y="5777610"/>
            <a:ext cx="1277753" cy="767764"/>
            <a:chOff x="2753518" y="3556278"/>
            <a:chExt cx="2028524" cy="1218879"/>
          </a:xfrm>
        </p:grpSpPr>
        <p:sp>
          <p:nvSpPr>
            <p:cNvPr id="266" name="Google Shape;266;p55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" name="Google Shape;267;p55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268" name="Google Shape;268;p55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55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0" name="Google Shape;270;p55"/>
          <p:cNvSpPr/>
          <p:nvPr/>
        </p:nvSpPr>
        <p:spPr>
          <a:xfrm>
            <a:off x="8809094" y="351407"/>
            <a:ext cx="577306" cy="577307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6"/>
          <p:cNvSpPr>
            <a:spLocks noGrp="1"/>
          </p:cNvSpPr>
          <p:nvPr>
            <p:ph type="pic" idx="2"/>
          </p:nvPr>
        </p:nvSpPr>
        <p:spPr>
          <a:xfrm>
            <a:off x="2" y="-5871"/>
            <a:ext cx="10118944" cy="68638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5" name="Google Shape;275;p5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5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57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5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5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2" name="Google Shape;282;p57" descr="รูปภาพประกอบด้วย เมือง&#10;&#10;คำอธิบายที่สร้างโดยอัตโนมัติ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5" name="Google Shape;285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58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5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5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9" name="Google Shape;289;p58" descr="รูปภาพประกอบด้วย เมือง&#10;&#10;คำอธิบายที่สร้างโดยอัตโนมัติ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8"/>
          <p:cNvSpPr/>
          <p:nvPr/>
        </p:nvSpPr>
        <p:spPr>
          <a:xfrm>
            <a:off x="1" y="1"/>
            <a:ext cx="324465" cy="1052052"/>
          </a:xfrm>
          <a:prstGeom prst="rect">
            <a:avLst/>
          </a:prstGeom>
          <a:gradFill>
            <a:gsLst>
              <a:gs pos="0">
                <a:srgbClr val="9E0000"/>
              </a:gs>
              <a:gs pos="50000">
                <a:srgbClr val="E4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291" name="Google Shape;291;p58"/>
          <p:cNvSpPr/>
          <p:nvPr/>
        </p:nvSpPr>
        <p:spPr>
          <a:xfrm>
            <a:off x="324466" y="1"/>
            <a:ext cx="11867535" cy="1052052"/>
          </a:xfrm>
          <a:prstGeom prst="rect">
            <a:avLst/>
          </a:prstGeom>
          <a:gradFill>
            <a:gsLst>
              <a:gs pos="0">
                <a:srgbClr val="5B0B0C"/>
              </a:gs>
              <a:gs pos="50000">
                <a:srgbClr val="841112"/>
              </a:gs>
              <a:gs pos="100000">
                <a:srgbClr val="9F1417"/>
              </a:gs>
            </a:gsLst>
            <a:lin ang="0" scaled="0"/>
          </a:gra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solidFill>
          <a:schemeClr val="accent6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0"/>
          <p:cNvSpPr/>
          <p:nvPr/>
        </p:nvSpPr>
        <p:spPr>
          <a:xfrm>
            <a:off x="-8316" y="1423111"/>
            <a:ext cx="12208634" cy="5434893"/>
          </a:xfrm>
          <a:custGeom>
            <a:avLst/>
            <a:gdLst/>
            <a:ahLst/>
            <a:cxnLst/>
            <a:rect l="l" t="t" r="r" b="b"/>
            <a:pathLst>
              <a:path w="12208633" h="5434893" extrusionOk="0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lt1">
              <a:alpha val="1019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60"/>
          <p:cNvGrpSpPr/>
          <p:nvPr/>
        </p:nvGrpSpPr>
        <p:grpSpPr>
          <a:xfrm>
            <a:off x="77392" y="2097811"/>
            <a:ext cx="11895402" cy="4751287"/>
            <a:chOff x="77391" y="2097808"/>
            <a:chExt cx="11895401" cy="4751287"/>
          </a:xfrm>
        </p:grpSpPr>
        <p:grpSp>
          <p:nvGrpSpPr>
            <p:cNvPr id="296" name="Google Shape;296;p60"/>
            <p:cNvGrpSpPr/>
            <p:nvPr/>
          </p:nvGrpSpPr>
          <p:grpSpPr>
            <a:xfrm rot="-9233215">
              <a:off x="10129411" y="5122363"/>
              <a:ext cx="1606966" cy="1446929"/>
              <a:chOff x="6486650" y="2648852"/>
              <a:chExt cx="2745260" cy="2471860"/>
            </a:xfrm>
          </p:grpSpPr>
          <p:sp>
            <p:nvSpPr>
              <p:cNvPr id="297" name="Google Shape;297;p60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/>
                <a:ahLst/>
                <a:cxnLst/>
                <a:rect l="l" t="t" r="r" b="b"/>
                <a:pathLst>
                  <a:path w="1919435" h="1914275" extrusionOk="0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8" name="Google Shape;298;p60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299" name="Google Shape;299;p60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922" h="2672762" extrusionOk="0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" name="Google Shape;300;p60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796" h="1893636" extrusionOk="0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01" name="Google Shape;301;p60"/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/>
              <a:ahLst/>
              <a:cxnLst/>
              <a:rect l="l" t="t" r="r" b="b"/>
              <a:pathLst>
                <a:path w="1243505" h="1243505" extrusionOk="0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2" name="Google Shape;302;p60"/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</p:grpSpPr>
          <p:sp>
            <p:nvSpPr>
              <p:cNvPr id="303" name="Google Shape;303;p60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4" name="Google Shape;304;p60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305" name="Google Shape;305;p60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962" h="1774962" extrusionOk="0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60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83" h="835883" extrusionOk="0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07" name="Google Shape;307;p60"/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/>
              <a:ahLst/>
              <a:cxnLst/>
              <a:rect l="l" t="t" r="r" b="b"/>
              <a:pathLst>
                <a:path w="1857518" h="1847198" extrusionOk="0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0"/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/>
              <a:ahLst/>
              <a:cxnLst/>
              <a:rect l="l" t="t" r="r" b="b"/>
              <a:pathLst>
                <a:path w="1723364" h="1754322" extrusionOk="0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0"/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/>
              <a:ahLst/>
              <a:cxnLst/>
              <a:rect l="l" t="t" r="r" b="b"/>
              <a:pathLst>
                <a:path w="1243505" h="1243505" extrusionOk="0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0" name="Google Shape;310;p60"/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</p:grpSpPr>
          <p:sp>
            <p:nvSpPr>
              <p:cNvPr id="311" name="Google Shape;311;p60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2" name="Google Shape;312;p60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313" name="Google Shape;313;p60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962" h="1774962" extrusionOk="0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60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83" h="835883" extrusionOk="0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5" name="Google Shape;315;p60"/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" name="Google Shape;316;p60"/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</p:grpSpPr>
          <p:sp>
            <p:nvSpPr>
              <p:cNvPr id="317" name="Google Shape;317;p60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/>
                <a:ahLst/>
                <a:cxnLst/>
                <a:rect l="l" t="t" r="r" b="b"/>
                <a:pathLst>
                  <a:path w="1919435" h="1914275" extrusionOk="0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8" name="Google Shape;318;p60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319" name="Google Shape;319;p60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922" h="2672762" extrusionOk="0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60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796" h="1893636" extrusionOk="0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21" name="Google Shape;321;p60"/>
            <p:cNvGrpSpPr/>
            <p:nvPr/>
          </p:nvGrpSpPr>
          <p:grpSpPr>
            <a:xfrm rot="-2944815">
              <a:off x="7923365" y="4809769"/>
              <a:ext cx="1639387" cy="985059"/>
              <a:chOff x="2753518" y="3556278"/>
              <a:chExt cx="2028524" cy="1218879"/>
            </a:xfrm>
          </p:grpSpPr>
          <p:sp>
            <p:nvSpPr>
              <p:cNvPr id="322" name="Google Shape;322;p60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3" name="Google Shape;323;p60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324" name="Google Shape;324;p60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962" h="1774962" extrusionOk="0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60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83" h="835883" extrusionOk="0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26" name="Google Shape;326;p60"/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</p:grpSpPr>
          <p:sp>
            <p:nvSpPr>
              <p:cNvPr id="327" name="Google Shape;327;p60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/>
                <a:ahLst/>
                <a:cxnLst/>
                <a:rect l="l" t="t" r="r" b="b"/>
                <a:pathLst>
                  <a:path w="1919435" h="1914275" extrusionOk="0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8" name="Google Shape;328;p60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329" name="Google Shape;329;p60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922" h="2672762" extrusionOk="0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60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796" h="1893636" extrusionOk="0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31" name="Google Shape;331;p60"/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/>
              <a:ahLst/>
              <a:cxnLst/>
              <a:rect l="l" t="t" r="r" b="b"/>
              <a:pathLst>
                <a:path w="1857518" h="1847198" extrusionOk="0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0"/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/>
              <a:ahLst/>
              <a:cxnLst/>
              <a:rect l="l" t="t" r="r" b="b"/>
              <a:pathLst>
                <a:path w="1723364" h="1754322" extrusionOk="0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0"/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/>
              <a:ahLst/>
              <a:cxnLst/>
              <a:rect l="l" t="t" r="r" b="b"/>
              <a:pathLst>
                <a:path w="1774962" h="1774962" extrusionOk="0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0"/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/>
              <a:ahLst/>
              <a:cxnLst/>
              <a:rect l="l" t="t" r="r" b="b"/>
              <a:pathLst>
                <a:path w="1857518" h="1847198" extrusionOk="0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solidFill>
          <a:schemeClr val="accent6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61"/>
          <p:cNvGrpSpPr/>
          <p:nvPr/>
        </p:nvGrpSpPr>
        <p:grpSpPr>
          <a:xfrm rot="-9233215">
            <a:off x="10129412" y="5122367"/>
            <a:ext cx="1606966" cy="1446929"/>
            <a:chOff x="6486650" y="2648852"/>
            <a:chExt cx="2745260" cy="2471860"/>
          </a:xfrm>
        </p:grpSpPr>
        <p:sp>
          <p:nvSpPr>
            <p:cNvPr id="337" name="Google Shape;337;p61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8" name="Google Shape;338;p61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339" name="Google Shape;339;p61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1" name="Google Shape;341;p61"/>
          <p:cNvSpPr/>
          <p:nvPr/>
        </p:nvSpPr>
        <p:spPr>
          <a:xfrm>
            <a:off x="10132589" y="4237997"/>
            <a:ext cx="577306" cy="577307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61"/>
          <p:cNvGrpSpPr/>
          <p:nvPr/>
        </p:nvGrpSpPr>
        <p:grpSpPr>
          <a:xfrm rot="2159485">
            <a:off x="10055502" y="2964360"/>
            <a:ext cx="1639387" cy="985059"/>
            <a:chOff x="2753518" y="3556278"/>
            <a:chExt cx="2028524" cy="1218879"/>
          </a:xfrm>
        </p:grpSpPr>
        <p:sp>
          <p:nvSpPr>
            <p:cNvPr id="343" name="Google Shape;343;p61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4" name="Google Shape;344;p61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345" name="Google Shape;345;p61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7" name="Google Shape;347;p61"/>
          <p:cNvSpPr/>
          <p:nvPr/>
        </p:nvSpPr>
        <p:spPr>
          <a:xfrm>
            <a:off x="8967753" y="3381941"/>
            <a:ext cx="936646" cy="931442"/>
          </a:xfrm>
          <a:custGeom>
            <a:avLst/>
            <a:gdLst/>
            <a:ahLst/>
            <a:cxnLst/>
            <a:rect l="l" t="t" r="r" b="b"/>
            <a:pathLst>
              <a:path w="1857518" h="1847198" extrusionOk="0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61"/>
          <p:cNvSpPr/>
          <p:nvPr/>
        </p:nvSpPr>
        <p:spPr>
          <a:xfrm>
            <a:off x="3024124" y="1688320"/>
            <a:ext cx="1051669" cy="1070562"/>
          </a:xfrm>
          <a:custGeom>
            <a:avLst/>
            <a:gdLst/>
            <a:ahLst/>
            <a:cxnLst/>
            <a:rect l="l" t="t" r="r" b="b"/>
            <a:pathLst>
              <a:path w="1723364" h="1754322" extrusionOk="0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61"/>
          <p:cNvSpPr/>
          <p:nvPr/>
        </p:nvSpPr>
        <p:spPr>
          <a:xfrm>
            <a:off x="11118872" y="220250"/>
            <a:ext cx="853923" cy="853924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0" name="Google Shape;350;p61"/>
          <p:cNvGrpSpPr/>
          <p:nvPr/>
        </p:nvGrpSpPr>
        <p:grpSpPr>
          <a:xfrm rot="1212279">
            <a:off x="4087176" y="247504"/>
            <a:ext cx="3054680" cy="1218879"/>
            <a:chOff x="1727363" y="3556278"/>
            <a:chExt cx="3054679" cy="1218879"/>
          </a:xfrm>
        </p:grpSpPr>
        <p:sp>
          <p:nvSpPr>
            <p:cNvPr id="351" name="Google Shape;351;p61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" name="Google Shape;352;p61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353" name="Google Shape;353;p61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5" name="Google Shape;355;p61"/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61"/>
          <p:cNvGrpSpPr/>
          <p:nvPr/>
        </p:nvGrpSpPr>
        <p:grpSpPr>
          <a:xfrm>
            <a:off x="8507471" y="529601"/>
            <a:ext cx="2745260" cy="2471860"/>
            <a:chOff x="6486650" y="2648852"/>
            <a:chExt cx="2745260" cy="2471860"/>
          </a:xfrm>
        </p:grpSpPr>
        <p:sp>
          <p:nvSpPr>
            <p:cNvPr id="357" name="Google Shape;357;p61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8" name="Google Shape;358;p61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359" name="Google Shape;359;p61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61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1" name="Google Shape;361;p61"/>
          <p:cNvGrpSpPr/>
          <p:nvPr/>
        </p:nvGrpSpPr>
        <p:grpSpPr>
          <a:xfrm rot="-2944815">
            <a:off x="7923368" y="4809771"/>
            <a:ext cx="1639387" cy="985058"/>
            <a:chOff x="2753518" y="3556278"/>
            <a:chExt cx="2028524" cy="1218879"/>
          </a:xfrm>
        </p:grpSpPr>
        <p:sp>
          <p:nvSpPr>
            <p:cNvPr id="362" name="Google Shape;362;p61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3" name="Google Shape;363;p61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364" name="Google Shape;364;p61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61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6" name="Google Shape;366;p61"/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</p:grpSpPr>
        <p:sp>
          <p:nvSpPr>
            <p:cNvPr id="367" name="Google Shape;367;p61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8" name="Google Shape;368;p61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369" name="Google Shape;369;p61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61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1" name="Google Shape;371;p61"/>
          <p:cNvSpPr/>
          <p:nvPr/>
        </p:nvSpPr>
        <p:spPr>
          <a:xfrm>
            <a:off x="3839744" y="5541765"/>
            <a:ext cx="936646" cy="931442"/>
          </a:xfrm>
          <a:custGeom>
            <a:avLst/>
            <a:gdLst/>
            <a:ahLst/>
            <a:cxnLst/>
            <a:rect l="l" t="t" r="r" b="b"/>
            <a:pathLst>
              <a:path w="1857518" h="1847198" extrusionOk="0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1"/>
          <p:cNvSpPr/>
          <p:nvPr/>
        </p:nvSpPr>
        <p:spPr>
          <a:xfrm>
            <a:off x="3024124" y="4785587"/>
            <a:ext cx="1051669" cy="1070562"/>
          </a:xfrm>
          <a:custGeom>
            <a:avLst/>
            <a:gdLst/>
            <a:ahLst/>
            <a:cxnLst/>
            <a:rect l="l" t="t" r="r" b="b"/>
            <a:pathLst>
              <a:path w="1723364" h="1754322" extrusionOk="0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61"/>
          <p:cNvSpPr/>
          <p:nvPr/>
        </p:nvSpPr>
        <p:spPr>
          <a:xfrm rot="2246763">
            <a:off x="322349" y="3332012"/>
            <a:ext cx="1218879" cy="1218879"/>
          </a:xfrm>
          <a:custGeom>
            <a:avLst/>
            <a:gdLst/>
            <a:ahLst/>
            <a:cxnLst/>
            <a:rect l="l" t="t" r="r" b="b"/>
            <a:pathLst>
              <a:path w="1774962" h="1774962" extrusionOk="0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1"/>
          <p:cNvSpPr/>
          <p:nvPr/>
        </p:nvSpPr>
        <p:spPr>
          <a:xfrm>
            <a:off x="6408282" y="6041992"/>
            <a:ext cx="494433" cy="491686"/>
          </a:xfrm>
          <a:custGeom>
            <a:avLst/>
            <a:gdLst/>
            <a:ahLst/>
            <a:cxnLst/>
            <a:rect l="l" t="t" r="r" b="b"/>
            <a:pathLst>
              <a:path w="1857518" h="1847198" extrusionOk="0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61"/>
          <p:cNvGrpSpPr/>
          <p:nvPr/>
        </p:nvGrpSpPr>
        <p:grpSpPr>
          <a:xfrm rot="-7459571">
            <a:off x="1251627" y="1931267"/>
            <a:ext cx="1916415" cy="1725561"/>
            <a:chOff x="6486650" y="2648852"/>
            <a:chExt cx="2745260" cy="2471860"/>
          </a:xfrm>
        </p:grpSpPr>
        <p:sp>
          <p:nvSpPr>
            <p:cNvPr id="376" name="Google Shape;376;p61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7" name="Google Shape;377;p61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378" name="Google Shape;378;p61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61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0" name="Google Shape;380;p61"/>
          <p:cNvSpPr/>
          <p:nvPr/>
        </p:nvSpPr>
        <p:spPr>
          <a:xfrm>
            <a:off x="529815" y="248541"/>
            <a:ext cx="577306" cy="577307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1"/>
          <p:cNvSpPr/>
          <p:nvPr/>
        </p:nvSpPr>
        <p:spPr>
          <a:xfrm>
            <a:off x="7565723" y="431683"/>
            <a:ext cx="1263772" cy="1286476"/>
          </a:xfrm>
          <a:custGeom>
            <a:avLst/>
            <a:gdLst/>
            <a:ahLst/>
            <a:cxnLst/>
            <a:rect l="l" t="t" r="r" b="b"/>
            <a:pathLst>
              <a:path w="1723364" h="1754322" extrusionOk="0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2" name="Google Shape;382;p61"/>
          <p:cNvGrpSpPr/>
          <p:nvPr/>
        </p:nvGrpSpPr>
        <p:grpSpPr>
          <a:xfrm rot="-1800000">
            <a:off x="206465" y="743264"/>
            <a:ext cx="3054680" cy="1218879"/>
            <a:chOff x="1727363" y="3556278"/>
            <a:chExt cx="3054679" cy="1218879"/>
          </a:xfrm>
        </p:grpSpPr>
        <p:sp>
          <p:nvSpPr>
            <p:cNvPr id="383" name="Google Shape;383;p61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4" name="Google Shape;384;p61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385" name="Google Shape;385;p61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61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7" name="Google Shape;387;p61"/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61"/>
          <p:cNvGrpSpPr/>
          <p:nvPr/>
        </p:nvGrpSpPr>
        <p:grpSpPr>
          <a:xfrm rot="-8492203">
            <a:off x="6810795" y="5777610"/>
            <a:ext cx="1277753" cy="767764"/>
            <a:chOff x="2753518" y="3556278"/>
            <a:chExt cx="2028524" cy="1218879"/>
          </a:xfrm>
        </p:grpSpPr>
        <p:sp>
          <p:nvSpPr>
            <p:cNvPr id="389" name="Google Shape;389;p61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0" name="Google Shape;390;p61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391" name="Google Shape;391;p61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61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3" name="Google Shape;393;p61"/>
          <p:cNvSpPr/>
          <p:nvPr/>
        </p:nvSpPr>
        <p:spPr>
          <a:xfrm>
            <a:off x="8809094" y="351407"/>
            <a:ext cx="577306" cy="577307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6" name="Google Shape;396;p6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7" name="Google Shape;397;p6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8" name="Google Shape;398;p6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p6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4"/>
          <p:cNvSpPr>
            <a:spLocks noGrp="1"/>
          </p:cNvSpPr>
          <p:nvPr>
            <p:ph type="pic" idx="2"/>
          </p:nvPr>
        </p:nvSpPr>
        <p:spPr>
          <a:xfrm>
            <a:off x="2" y="-5871"/>
            <a:ext cx="10118944" cy="68638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5" name="Google Shape;405;p65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65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Google Shape;407;p6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8" name="Google Shape;408;p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9" name="Google Shape;409;p65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0" name="Google Shape;410;p6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6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2" name="Google Shape;412;p65" descr="รูปภาพประกอบด้วย เมือง&#10;&#10;คำอธิบายที่สร้างโดยอัตโนมัติ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5" name="Google Shape;415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6" name="Google Shape;416;p66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7" name="Google Shape;417;p6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6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9" name="Google Shape;419;p66" descr="รูปภาพประกอบด้วย เมือง&#10;&#10;คำอธิบายที่สร้างโดยอัตโนมัติ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66"/>
          <p:cNvSpPr/>
          <p:nvPr/>
        </p:nvSpPr>
        <p:spPr>
          <a:xfrm>
            <a:off x="1" y="1"/>
            <a:ext cx="324465" cy="1052052"/>
          </a:xfrm>
          <a:prstGeom prst="rect">
            <a:avLst/>
          </a:prstGeom>
          <a:gradFill>
            <a:gsLst>
              <a:gs pos="0">
                <a:srgbClr val="9E0000"/>
              </a:gs>
              <a:gs pos="50000">
                <a:srgbClr val="E4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421" name="Google Shape;421;p66"/>
          <p:cNvSpPr/>
          <p:nvPr/>
        </p:nvSpPr>
        <p:spPr>
          <a:xfrm>
            <a:off x="324466" y="1"/>
            <a:ext cx="11867535" cy="1052052"/>
          </a:xfrm>
          <a:prstGeom prst="rect">
            <a:avLst/>
          </a:prstGeom>
          <a:gradFill>
            <a:gsLst>
              <a:gs pos="0">
                <a:srgbClr val="5B0B0C"/>
              </a:gs>
              <a:gs pos="50000">
                <a:srgbClr val="841112"/>
              </a:gs>
              <a:gs pos="100000">
                <a:srgbClr val="9F1417"/>
              </a:gs>
            </a:gsLst>
            <a:lin ang="0" scaled="0"/>
          </a:gra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 Fixed Cover Image">
  <p:cSld name="COVER 1 Fixed Cover Image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4" name="Google Shape;424;p6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6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6" name="Google Shape;426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7"/>
          <p:cNvSpPr txBox="1">
            <a:spLocks noGrp="1"/>
          </p:cNvSpPr>
          <p:nvPr>
            <p:ph type="title"/>
          </p:nvPr>
        </p:nvSpPr>
        <p:spPr>
          <a:xfrm>
            <a:off x="1315278" y="5360329"/>
            <a:ext cx="10515600" cy="4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E77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1"/>
          </p:nvPr>
        </p:nvSpPr>
        <p:spPr>
          <a:xfrm>
            <a:off x="1298962" y="5896598"/>
            <a:ext cx="10531917" cy="43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9" name="Google Shape;429;p67" descr="D:\WORK\งาน EECi and Aripolis\640217 CI\Slide\Template\00 LOG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961432" cy="153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: Add title">
  <p:cSld name="Layout 1: Add title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6225"/>
            <a:ext cx="17716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8"/>
          <p:cNvSpPr txBox="1">
            <a:spLocks noGrp="1"/>
          </p:cNvSpPr>
          <p:nvPr>
            <p:ph type="body" idx="1"/>
          </p:nvPr>
        </p:nvSpPr>
        <p:spPr>
          <a:xfrm>
            <a:off x="1851412" y="572122"/>
            <a:ext cx="10207238" cy="76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C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959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1: Add title">
  <p:cSld name="3_Layout 1: Add title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79207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4047" y="0"/>
            <a:ext cx="35679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76225"/>
            <a:ext cx="17716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69"/>
          <p:cNvSpPr txBox="1">
            <a:spLocks noGrp="1"/>
          </p:cNvSpPr>
          <p:nvPr>
            <p:ph type="body" idx="1"/>
          </p:nvPr>
        </p:nvSpPr>
        <p:spPr>
          <a:xfrm>
            <a:off x="1851412" y="500402"/>
            <a:ext cx="10207238" cy="76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C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959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Layout 1: Add title">
  <p:cSld name="5_Layout 1: Add title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79207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6225"/>
            <a:ext cx="17716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70"/>
          <p:cNvSpPr txBox="1">
            <a:spLocks noGrp="1"/>
          </p:cNvSpPr>
          <p:nvPr>
            <p:ph type="body" idx="1"/>
          </p:nvPr>
        </p:nvSpPr>
        <p:spPr>
          <a:xfrm>
            <a:off x="1851412" y="500402"/>
            <a:ext cx="10207238" cy="76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C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959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solidFill>
          <a:schemeClr val="accent6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2"/>
          <p:cNvSpPr/>
          <p:nvPr/>
        </p:nvSpPr>
        <p:spPr>
          <a:xfrm>
            <a:off x="-8316" y="1423111"/>
            <a:ext cx="12208634" cy="5434893"/>
          </a:xfrm>
          <a:custGeom>
            <a:avLst/>
            <a:gdLst/>
            <a:ahLst/>
            <a:cxnLst/>
            <a:rect l="l" t="t" r="r" b="b"/>
            <a:pathLst>
              <a:path w="12208633" h="5434893" extrusionOk="0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lt1">
              <a:alpha val="1019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" name="Google Shape;445;p72"/>
          <p:cNvGrpSpPr/>
          <p:nvPr/>
        </p:nvGrpSpPr>
        <p:grpSpPr>
          <a:xfrm>
            <a:off x="77392" y="2097811"/>
            <a:ext cx="11895402" cy="4751287"/>
            <a:chOff x="77391" y="2097808"/>
            <a:chExt cx="11895401" cy="4751287"/>
          </a:xfrm>
        </p:grpSpPr>
        <p:grpSp>
          <p:nvGrpSpPr>
            <p:cNvPr id="446" name="Google Shape;446;p72"/>
            <p:cNvGrpSpPr/>
            <p:nvPr/>
          </p:nvGrpSpPr>
          <p:grpSpPr>
            <a:xfrm rot="-9233215">
              <a:off x="10129411" y="5122363"/>
              <a:ext cx="1606966" cy="1446929"/>
              <a:chOff x="6486650" y="2648852"/>
              <a:chExt cx="2745260" cy="2471860"/>
            </a:xfrm>
          </p:grpSpPr>
          <p:sp>
            <p:nvSpPr>
              <p:cNvPr id="447" name="Google Shape;447;p72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/>
                <a:ahLst/>
                <a:cxnLst/>
                <a:rect l="l" t="t" r="r" b="b"/>
                <a:pathLst>
                  <a:path w="1919435" h="1914275" extrusionOk="0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8" name="Google Shape;448;p72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449" name="Google Shape;449;p72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922" h="2672762" extrusionOk="0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72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796" h="1893636" extrusionOk="0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51" name="Google Shape;451;p72"/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/>
              <a:ahLst/>
              <a:cxnLst/>
              <a:rect l="l" t="t" r="r" b="b"/>
              <a:pathLst>
                <a:path w="1243505" h="1243505" extrusionOk="0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2" name="Google Shape;452;p72"/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</p:grpSpPr>
          <p:sp>
            <p:nvSpPr>
              <p:cNvPr id="453" name="Google Shape;453;p72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54" name="Google Shape;454;p72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455" name="Google Shape;455;p72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962" h="1774962" extrusionOk="0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72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83" h="835883" extrusionOk="0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57" name="Google Shape;457;p72"/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/>
              <a:ahLst/>
              <a:cxnLst/>
              <a:rect l="l" t="t" r="r" b="b"/>
              <a:pathLst>
                <a:path w="1857518" h="1847198" extrusionOk="0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2"/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/>
              <a:ahLst/>
              <a:cxnLst/>
              <a:rect l="l" t="t" r="r" b="b"/>
              <a:pathLst>
                <a:path w="1723364" h="1754322" extrusionOk="0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72"/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/>
              <a:ahLst/>
              <a:cxnLst/>
              <a:rect l="l" t="t" r="r" b="b"/>
              <a:pathLst>
                <a:path w="1243505" h="1243505" extrusionOk="0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" name="Google Shape;460;p72"/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</p:grpSpPr>
          <p:sp>
            <p:nvSpPr>
              <p:cNvPr id="461" name="Google Shape;461;p72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2" name="Google Shape;462;p72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463" name="Google Shape;463;p72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962" h="1774962" extrusionOk="0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72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83" h="835883" extrusionOk="0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5" name="Google Shape;465;p72"/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Google Shape;466;p72"/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</p:grpSpPr>
          <p:sp>
            <p:nvSpPr>
              <p:cNvPr id="467" name="Google Shape;467;p72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/>
                <a:ahLst/>
                <a:cxnLst/>
                <a:rect l="l" t="t" r="r" b="b"/>
                <a:pathLst>
                  <a:path w="1919435" h="1914275" extrusionOk="0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8" name="Google Shape;468;p72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469" name="Google Shape;469;p72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922" h="2672762" extrusionOk="0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72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796" h="1893636" extrusionOk="0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71" name="Google Shape;471;p72"/>
            <p:cNvGrpSpPr/>
            <p:nvPr/>
          </p:nvGrpSpPr>
          <p:grpSpPr>
            <a:xfrm rot="-2944815">
              <a:off x="7923365" y="4809769"/>
              <a:ext cx="1639387" cy="985059"/>
              <a:chOff x="2753518" y="3556278"/>
              <a:chExt cx="2028524" cy="1218879"/>
            </a:xfrm>
          </p:grpSpPr>
          <p:sp>
            <p:nvSpPr>
              <p:cNvPr id="472" name="Google Shape;472;p72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3" name="Google Shape;473;p72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474" name="Google Shape;474;p72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962" h="1774962" extrusionOk="0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72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83" h="835883" extrusionOk="0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76" name="Google Shape;476;p72"/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</p:grpSpPr>
          <p:sp>
            <p:nvSpPr>
              <p:cNvPr id="477" name="Google Shape;477;p72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/>
                <a:ahLst/>
                <a:cxnLst/>
                <a:rect l="l" t="t" r="r" b="b"/>
                <a:pathLst>
                  <a:path w="1919435" h="1914275" extrusionOk="0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8" name="Google Shape;478;p72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479" name="Google Shape;479;p72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922" h="2672762" extrusionOk="0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72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796" h="1893636" extrusionOk="0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81" name="Google Shape;481;p72"/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/>
              <a:ahLst/>
              <a:cxnLst/>
              <a:rect l="l" t="t" r="r" b="b"/>
              <a:pathLst>
                <a:path w="1857518" h="1847198" extrusionOk="0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2"/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/>
              <a:ahLst/>
              <a:cxnLst/>
              <a:rect l="l" t="t" r="r" b="b"/>
              <a:pathLst>
                <a:path w="1723364" h="1754322" extrusionOk="0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72"/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/>
              <a:ahLst/>
              <a:cxnLst/>
              <a:rect l="l" t="t" r="r" b="b"/>
              <a:pathLst>
                <a:path w="1774962" h="1774962" extrusionOk="0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2"/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/>
              <a:ahLst/>
              <a:cxnLst/>
              <a:rect l="l" t="t" r="r" b="b"/>
              <a:pathLst>
                <a:path w="1857518" h="1847198" extrusionOk="0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solidFill>
          <a:schemeClr val="accent6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73"/>
          <p:cNvGrpSpPr/>
          <p:nvPr/>
        </p:nvGrpSpPr>
        <p:grpSpPr>
          <a:xfrm rot="-9233215">
            <a:off x="10129412" y="5122367"/>
            <a:ext cx="1606966" cy="1446929"/>
            <a:chOff x="6486650" y="2648852"/>
            <a:chExt cx="2745260" cy="2471860"/>
          </a:xfrm>
        </p:grpSpPr>
        <p:sp>
          <p:nvSpPr>
            <p:cNvPr id="487" name="Google Shape;487;p73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" name="Google Shape;488;p73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489" name="Google Shape;489;p73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73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1" name="Google Shape;491;p73"/>
          <p:cNvSpPr/>
          <p:nvPr/>
        </p:nvSpPr>
        <p:spPr>
          <a:xfrm>
            <a:off x="10132589" y="4237997"/>
            <a:ext cx="577306" cy="577307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2" name="Google Shape;492;p73"/>
          <p:cNvGrpSpPr/>
          <p:nvPr/>
        </p:nvGrpSpPr>
        <p:grpSpPr>
          <a:xfrm rot="2159485">
            <a:off x="10055502" y="2964360"/>
            <a:ext cx="1639387" cy="985059"/>
            <a:chOff x="2753518" y="3556278"/>
            <a:chExt cx="2028524" cy="1218879"/>
          </a:xfrm>
        </p:grpSpPr>
        <p:sp>
          <p:nvSpPr>
            <p:cNvPr id="493" name="Google Shape;493;p73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4" name="Google Shape;494;p73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495" name="Google Shape;495;p73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73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7" name="Google Shape;497;p73"/>
          <p:cNvSpPr/>
          <p:nvPr/>
        </p:nvSpPr>
        <p:spPr>
          <a:xfrm>
            <a:off x="8967753" y="3381941"/>
            <a:ext cx="936646" cy="931442"/>
          </a:xfrm>
          <a:custGeom>
            <a:avLst/>
            <a:gdLst/>
            <a:ahLst/>
            <a:cxnLst/>
            <a:rect l="l" t="t" r="r" b="b"/>
            <a:pathLst>
              <a:path w="1857518" h="1847198" extrusionOk="0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73"/>
          <p:cNvSpPr/>
          <p:nvPr/>
        </p:nvSpPr>
        <p:spPr>
          <a:xfrm>
            <a:off x="3024124" y="1688320"/>
            <a:ext cx="1051669" cy="1070562"/>
          </a:xfrm>
          <a:custGeom>
            <a:avLst/>
            <a:gdLst/>
            <a:ahLst/>
            <a:cxnLst/>
            <a:rect l="l" t="t" r="r" b="b"/>
            <a:pathLst>
              <a:path w="1723364" h="1754322" extrusionOk="0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73"/>
          <p:cNvSpPr/>
          <p:nvPr/>
        </p:nvSpPr>
        <p:spPr>
          <a:xfrm>
            <a:off x="11118872" y="220250"/>
            <a:ext cx="853923" cy="853924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0" name="Google Shape;500;p73"/>
          <p:cNvGrpSpPr/>
          <p:nvPr/>
        </p:nvGrpSpPr>
        <p:grpSpPr>
          <a:xfrm rot="1212279">
            <a:off x="4087176" y="247504"/>
            <a:ext cx="3054680" cy="1218879"/>
            <a:chOff x="1727363" y="3556278"/>
            <a:chExt cx="3054679" cy="1218879"/>
          </a:xfrm>
        </p:grpSpPr>
        <p:sp>
          <p:nvSpPr>
            <p:cNvPr id="501" name="Google Shape;501;p73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2" name="Google Shape;502;p73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503" name="Google Shape;503;p73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73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5" name="Google Shape;505;p73"/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p73"/>
          <p:cNvGrpSpPr/>
          <p:nvPr/>
        </p:nvGrpSpPr>
        <p:grpSpPr>
          <a:xfrm>
            <a:off x="8507471" y="529601"/>
            <a:ext cx="2745260" cy="2471860"/>
            <a:chOff x="6486650" y="2648852"/>
            <a:chExt cx="2745260" cy="2471860"/>
          </a:xfrm>
        </p:grpSpPr>
        <p:sp>
          <p:nvSpPr>
            <p:cNvPr id="507" name="Google Shape;507;p73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8" name="Google Shape;508;p73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509" name="Google Shape;509;p73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73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1" name="Google Shape;511;p73"/>
          <p:cNvGrpSpPr/>
          <p:nvPr/>
        </p:nvGrpSpPr>
        <p:grpSpPr>
          <a:xfrm rot="-2944815">
            <a:off x="7923368" y="4809771"/>
            <a:ext cx="1639387" cy="985058"/>
            <a:chOff x="2753518" y="3556278"/>
            <a:chExt cx="2028524" cy="1218879"/>
          </a:xfrm>
        </p:grpSpPr>
        <p:sp>
          <p:nvSpPr>
            <p:cNvPr id="512" name="Google Shape;512;p73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3" name="Google Shape;513;p73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514" name="Google Shape;514;p73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3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6" name="Google Shape;516;p73"/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</p:grpSpPr>
        <p:sp>
          <p:nvSpPr>
            <p:cNvPr id="517" name="Google Shape;517;p73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73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519" name="Google Shape;519;p73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73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21" name="Google Shape;521;p73"/>
          <p:cNvSpPr/>
          <p:nvPr/>
        </p:nvSpPr>
        <p:spPr>
          <a:xfrm>
            <a:off x="3839744" y="5541765"/>
            <a:ext cx="936646" cy="931442"/>
          </a:xfrm>
          <a:custGeom>
            <a:avLst/>
            <a:gdLst/>
            <a:ahLst/>
            <a:cxnLst/>
            <a:rect l="l" t="t" r="r" b="b"/>
            <a:pathLst>
              <a:path w="1857518" h="1847198" extrusionOk="0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73"/>
          <p:cNvSpPr/>
          <p:nvPr/>
        </p:nvSpPr>
        <p:spPr>
          <a:xfrm>
            <a:off x="3024124" y="4785587"/>
            <a:ext cx="1051669" cy="1070562"/>
          </a:xfrm>
          <a:custGeom>
            <a:avLst/>
            <a:gdLst/>
            <a:ahLst/>
            <a:cxnLst/>
            <a:rect l="l" t="t" r="r" b="b"/>
            <a:pathLst>
              <a:path w="1723364" h="1754322" extrusionOk="0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73"/>
          <p:cNvSpPr/>
          <p:nvPr/>
        </p:nvSpPr>
        <p:spPr>
          <a:xfrm rot="2246763">
            <a:off x="322349" y="3332012"/>
            <a:ext cx="1218879" cy="1218879"/>
          </a:xfrm>
          <a:custGeom>
            <a:avLst/>
            <a:gdLst/>
            <a:ahLst/>
            <a:cxnLst/>
            <a:rect l="l" t="t" r="r" b="b"/>
            <a:pathLst>
              <a:path w="1774962" h="1774962" extrusionOk="0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73"/>
          <p:cNvSpPr/>
          <p:nvPr/>
        </p:nvSpPr>
        <p:spPr>
          <a:xfrm>
            <a:off x="6408282" y="6041992"/>
            <a:ext cx="494433" cy="491686"/>
          </a:xfrm>
          <a:custGeom>
            <a:avLst/>
            <a:gdLst/>
            <a:ahLst/>
            <a:cxnLst/>
            <a:rect l="l" t="t" r="r" b="b"/>
            <a:pathLst>
              <a:path w="1857518" h="1847198" extrusionOk="0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5" name="Google Shape;525;p73"/>
          <p:cNvGrpSpPr/>
          <p:nvPr/>
        </p:nvGrpSpPr>
        <p:grpSpPr>
          <a:xfrm rot="-7459571">
            <a:off x="1251627" y="1931267"/>
            <a:ext cx="1916415" cy="1725561"/>
            <a:chOff x="6486650" y="2648852"/>
            <a:chExt cx="2745260" cy="2471860"/>
          </a:xfrm>
        </p:grpSpPr>
        <p:sp>
          <p:nvSpPr>
            <p:cNvPr id="526" name="Google Shape;526;p73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73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528" name="Google Shape;528;p73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73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30" name="Google Shape;530;p73"/>
          <p:cNvSpPr/>
          <p:nvPr/>
        </p:nvSpPr>
        <p:spPr>
          <a:xfrm>
            <a:off x="529815" y="248541"/>
            <a:ext cx="577306" cy="577307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73"/>
          <p:cNvSpPr/>
          <p:nvPr/>
        </p:nvSpPr>
        <p:spPr>
          <a:xfrm>
            <a:off x="7565723" y="431683"/>
            <a:ext cx="1263772" cy="1286476"/>
          </a:xfrm>
          <a:custGeom>
            <a:avLst/>
            <a:gdLst/>
            <a:ahLst/>
            <a:cxnLst/>
            <a:rect l="l" t="t" r="r" b="b"/>
            <a:pathLst>
              <a:path w="1723364" h="1754322" extrusionOk="0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2" name="Google Shape;532;p73"/>
          <p:cNvGrpSpPr/>
          <p:nvPr/>
        </p:nvGrpSpPr>
        <p:grpSpPr>
          <a:xfrm rot="-1800000">
            <a:off x="206465" y="743264"/>
            <a:ext cx="3054680" cy="1218879"/>
            <a:chOff x="1727363" y="3556278"/>
            <a:chExt cx="3054679" cy="1218879"/>
          </a:xfrm>
        </p:grpSpPr>
        <p:sp>
          <p:nvSpPr>
            <p:cNvPr id="533" name="Google Shape;533;p73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4" name="Google Shape;534;p73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535" name="Google Shape;535;p73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73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7" name="Google Shape;537;p73"/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8" name="Google Shape;538;p73"/>
          <p:cNvGrpSpPr/>
          <p:nvPr/>
        </p:nvGrpSpPr>
        <p:grpSpPr>
          <a:xfrm rot="-8492203">
            <a:off x="6810795" y="5777610"/>
            <a:ext cx="1277753" cy="767764"/>
            <a:chOff x="2753518" y="3556278"/>
            <a:chExt cx="2028524" cy="1218879"/>
          </a:xfrm>
        </p:grpSpPr>
        <p:sp>
          <p:nvSpPr>
            <p:cNvPr id="539" name="Google Shape;539;p73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0" name="Google Shape;540;p73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541" name="Google Shape;541;p73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73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3" name="Google Shape;543;p73"/>
          <p:cNvSpPr/>
          <p:nvPr/>
        </p:nvSpPr>
        <p:spPr>
          <a:xfrm>
            <a:off x="8809094" y="351407"/>
            <a:ext cx="577306" cy="577307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6" name="Google Shape;546;p7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7" name="Google Shape;547;p7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8" name="Google Shape;548;p7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9" name="Google Shape;549;p7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6"/>
          <p:cNvSpPr txBox="1">
            <a:spLocks noGrp="1"/>
          </p:cNvSpPr>
          <p:nvPr>
            <p:ph type="dt" idx="10"/>
          </p:nvPr>
        </p:nvSpPr>
        <p:spPr>
          <a:xfrm>
            <a:off x="0" y="64928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3" name="Google Shape;553;p76"/>
          <p:cNvSpPr txBox="1">
            <a:spLocks noGrp="1"/>
          </p:cNvSpPr>
          <p:nvPr>
            <p:ph type="ftr" idx="11"/>
          </p:nvPr>
        </p:nvSpPr>
        <p:spPr>
          <a:xfrm>
            <a:off x="4038600" y="646430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4" name="Google Shape;554;p76"/>
          <p:cNvSpPr txBox="1">
            <a:spLocks noGrp="1"/>
          </p:cNvSpPr>
          <p:nvPr>
            <p:ph type="sldNum" idx="12"/>
          </p:nvPr>
        </p:nvSpPr>
        <p:spPr>
          <a:xfrm>
            <a:off x="9321800" y="64738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5" name="Google Shape;555;p76"/>
          <p:cNvSpPr txBox="1">
            <a:spLocks noGrp="1"/>
          </p:cNvSpPr>
          <p:nvPr>
            <p:ph type="title"/>
          </p:nvPr>
        </p:nvSpPr>
        <p:spPr>
          <a:xfrm>
            <a:off x="368300" y="212725"/>
            <a:ext cx="8585200" cy="72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arabun"/>
              <a:buNone/>
              <a:defRPr sz="4400" b="1" i="0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7"/>
          <p:cNvSpPr>
            <a:spLocks noGrp="1"/>
          </p:cNvSpPr>
          <p:nvPr>
            <p:ph type="pic" idx="2"/>
          </p:nvPr>
        </p:nvSpPr>
        <p:spPr>
          <a:xfrm>
            <a:off x="2" y="-5871"/>
            <a:ext cx="10118944" cy="68638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0" name="Google Shape;560;p7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1" name="Google Shape;561;p7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2" name="Google Shape;562;p7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3" name="Google Shape;563;p7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4" name="Google Shape;564;p78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5" name="Google Shape;565;p7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6" name="Google Shape;566;p7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7" name="Google Shape;567;p78" descr="รูปภาพประกอบด้วย เมือง&#10;&#10;คำอธิบายที่สร้างโดยอัตโนมัติ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0" name="Google Shape;570;p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1" name="Google Shape;571;p79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2" name="Google Shape;572;p7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3" name="Google Shape;573;p7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4" name="Google Shape;574;p79" descr="รูปภาพประกอบด้วย เมือง&#10;&#10;คำอธิบายที่สร้างโดยอัตโนมัติ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9"/>
          <p:cNvSpPr/>
          <p:nvPr/>
        </p:nvSpPr>
        <p:spPr>
          <a:xfrm>
            <a:off x="1" y="1"/>
            <a:ext cx="324465" cy="1052052"/>
          </a:xfrm>
          <a:prstGeom prst="rect">
            <a:avLst/>
          </a:prstGeom>
          <a:gradFill>
            <a:gsLst>
              <a:gs pos="0">
                <a:srgbClr val="9E0000"/>
              </a:gs>
              <a:gs pos="50000">
                <a:srgbClr val="E4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576" name="Google Shape;576;p79"/>
          <p:cNvSpPr/>
          <p:nvPr/>
        </p:nvSpPr>
        <p:spPr>
          <a:xfrm>
            <a:off x="324466" y="1"/>
            <a:ext cx="11867535" cy="1052052"/>
          </a:xfrm>
          <a:prstGeom prst="rect">
            <a:avLst/>
          </a:prstGeom>
          <a:gradFill>
            <a:gsLst>
              <a:gs pos="0">
                <a:srgbClr val="5B0B0C"/>
              </a:gs>
              <a:gs pos="50000">
                <a:srgbClr val="841112"/>
              </a:gs>
              <a:gs pos="100000">
                <a:srgbClr val="9F1417"/>
              </a:gs>
            </a:gsLst>
            <a:lin ang="0" scaled="0"/>
          </a:gradFill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 Fixed Cover Image">
  <p:cSld name="COVER 1 Fixed Cover Image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9" name="Google Shape;579;p8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0" name="Google Shape;580;p8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1" name="Google Shape;581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80"/>
          <p:cNvSpPr txBox="1">
            <a:spLocks noGrp="1"/>
          </p:cNvSpPr>
          <p:nvPr>
            <p:ph type="title"/>
          </p:nvPr>
        </p:nvSpPr>
        <p:spPr>
          <a:xfrm>
            <a:off x="1315278" y="5360329"/>
            <a:ext cx="10515600" cy="4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E77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3" name="Google Shape;583;p80"/>
          <p:cNvSpPr txBox="1">
            <a:spLocks noGrp="1"/>
          </p:cNvSpPr>
          <p:nvPr>
            <p:ph type="body" idx="1"/>
          </p:nvPr>
        </p:nvSpPr>
        <p:spPr>
          <a:xfrm>
            <a:off x="1298962" y="5896598"/>
            <a:ext cx="10531917" cy="43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84" name="Google Shape;584;p80" descr="D:\WORK\งาน EECi and Aripolis\640217 CI\Slide\Template\00 LOG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961432" cy="153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: Add title">
  <p:cSld name="Layout 1: Add title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6225"/>
            <a:ext cx="17716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81"/>
          <p:cNvSpPr txBox="1">
            <a:spLocks noGrp="1"/>
          </p:cNvSpPr>
          <p:nvPr>
            <p:ph type="body" idx="1"/>
          </p:nvPr>
        </p:nvSpPr>
        <p:spPr>
          <a:xfrm>
            <a:off x="1851412" y="572122"/>
            <a:ext cx="10207238" cy="76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C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959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1: Add title">
  <p:cSld name="3_Layout 1: Add title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79207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4047" y="0"/>
            <a:ext cx="35679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76225"/>
            <a:ext cx="17716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82"/>
          <p:cNvSpPr txBox="1">
            <a:spLocks noGrp="1"/>
          </p:cNvSpPr>
          <p:nvPr>
            <p:ph type="body" idx="1"/>
          </p:nvPr>
        </p:nvSpPr>
        <p:spPr>
          <a:xfrm>
            <a:off x="1851412" y="500402"/>
            <a:ext cx="10207238" cy="76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C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959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Layout 1: Add title">
  <p:cSld name="5_Layout 1: Add title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79207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6225"/>
            <a:ext cx="17716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83"/>
          <p:cNvSpPr txBox="1">
            <a:spLocks noGrp="1"/>
          </p:cNvSpPr>
          <p:nvPr>
            <p:ph type="body" idx="1"/>
          </p:nvPr>
        </p:nvSpPr>
        <p:spPr>
          <a:xfrm>
            <a:off x="1851412" y="500402"/>
            <a:ext cx="10207238" cy="76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C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959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solidFill>
          <a:schemeClr val="accent6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5"/>
          <p:cNvSpPr/>
          <p:nvPr/>
        </p:nvSpPr>
        <p:spPr>
          <a:xfrm>
            <a:off x="-8316" y="1423112"/>
            <a:ext cx="12208634" cy="5434893"/>
          </a:xfrm>
          <a:custGeom>
            <a:avLst/>
            <a:gdLst/>
            <a:ahLst/>
            <a:cxnLst/>
            <a:rect l="l" t="t" r="r" b="b"/>
            <a:pathLst>
              <a:path w="12208633" h="5434893" extrusionOk="0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lt1">
              <a:alpha val="1019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0" name="Google Shape;600;p85"/>
          <p:cNvGrpSpPr/>
          <p:nvPr/>
        </p:nvGrpSpPr>
        <p:grpSpPr>
          <a:xfrm>
            <a:off x="77392" y="2097812"/>
            <a:ext cx="11895402" cy="4751287"/>
            <a:chOff x="77391" y="2097808"/>
            <a:chExt cx="11895401" cy="4751287"/>
          </a:xfrm>
        </p:grpSpPr>
        <p:grpSp>
          <p:nvGrpSpPr>
            <p:cNvPr id="601" name="Google Shape;601;p85"/>
            <p:cNvGrpSpPr/>
            <p:nvPr/>
          </p:nvGrpSpPr>
          <p:grpSpPr>
            <a:xfrm rot="-9233215">
              <a:off x="10129411" y="5122363"/>
              <a:ext cx="1606966" cy="1446929"/>
              <a:chOff x="6486650" y="2648852"/>
              <a:chExt cx="2745260" cy="2471860"/>
            </a:xfrm>
          </p:grpSpPr>
          <p:sp>
            <p:nvSpPr>
              <p:cNvPr id="602" name="Google Shape;602;p85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/>
                <a:ahLst/>
                <a:cxnLst/>
                <a:rect l="l" t="t" r="r" b="b"/>
                <a:pathLst>
                  <a:path w="1919435" h="1914275" extrusionOk="0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3" name="Google Shape;603;p85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604" name="Google Shape;604;p85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922" h="2672762" extrusionOk="0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605;p85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796" h="1893636" extrusionOk="0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06" name="Google Shape;606;p85"/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/>
              <a:ahLst/>
              <a:cxnLst/>
              <a:rect l="l" t="t" r="r" b="b"/>
              <a:pathLst>
                <a:path w="1243505" h="1243505" extrusionOk="0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" name="Google Shape;607;p85"/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</p:grpSpPr>
          <p:sp>
            <p:nvSpPr>
              <p:cNvPr id="608" name="Google Shape;608;p85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9" name="Google Shape;609;p85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610" name="Google Shape;610;p85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962" h="1774962" extrusionOk="0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85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83" h="835883" extrusionOk="0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12" name="Google Shape;612;p85"/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/>
              <a:ahLst/>
              <a:cxnLst/>
              <a:rect l="l" t="t" r="r" b="b"/>
              <a:pathLst>
                <a:path w="1857518" h="1847198" extrusionOk="0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5"/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/>
              <a:ahLst/>
              <a:cxnLst/>
              <a:rect l="l" t="t" r="r" b="b"/>
              <a:pathLst>
                <a:path w="1723364" h="1754322" extrusionOk="0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85"/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/>
              <a:ahLst/>
              <a:cxnLst/>
              <a:rect l="l" t="t" r="r" b="b"/>
              <a:pathLst>
                <a:path w="1243505" h="1243505" extrusionOk="0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85"/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</p:grpSpPr>
          <p:sp>
            <p:nvSpPr>
              <p:cNvPr id="616" name="Google Shape;616;p85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7" name="Google Shape;617;p85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618" name="Google Shape;618;p85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962" h="1774962" extrusionOk="0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619;p85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83" h="835883" extrusionOk="0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0" name="Google Shape;620;p85"/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1" name="Google Shape;621;p85"/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</p:grpSpPr>
          <p:sp>
            <p:nvSpPr>
              <p:cNvPr id="622" name="Google Shape;622;p85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/>
                <a:ahLst/>
                <a:cxnLst/>
                <a:rect l="l" t="t" r="r" b="b"/>
                <a:pathLst>
                  <a:path w="1919435" h="1914275" extrusionOk="0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3" name="Google Shape;623;p85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624" name="Google Shape;624;p85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922" h="2672762" extrusionOk="0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85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796" h="1893636" extrusionOk="0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6" name="Google Shape;626;p85"/>
            <p:cNvGrpSpPr/>
            <p:nvPr/>
          </p:nvGrpSpPr>
          <p:grpSpPr>
            <a:xfrm rot="-2944815">
              <a:off x="7923365" y="4809769"/>
              <a:ext cx="1639387" cy="985059"/>
              <a:chOff x="2753518" y="3556278"/>
              <a:chExt cx="2028524" cy="1218879"/>
            </a:xfrm>
          </p:grpSpPr>
          <p:sp>
            <p:nvSpPr>
              <p:cNvPr id="627" name="Google Shape;627;p85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/>
                <a:ahLst/>
                <a:cxnLst/>
                <a:rect l="l" t="t" r="r" b="b"/>
                <a:pathLst>
                  <a:path w="1511813" h="1516973" extrusionOk="0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8" name="Google Shape;628;p85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629" name="Google Shape;629;p85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962" h="1774962" extrusionOk="0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85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883" h="835883" extrusionOk="0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1" name="Google Shape;631;p85"/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</p:grpSpPr>
          <p:sp>
            <p:nvSpPr>
              <p:cNvPr id="632" name="Google Shape;632;p85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/>
                <a:ahLst/>
                <a:cxnLst/>
                <a:rect l="l" t="t" r="r" b="b"/>
                <a:pathLst>
                  <a:path w="1919435" h="1914275" extrusionOk="0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3" name="Google Shape;633;p85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634" name="Google Shape;634;p85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922" h="2672762" extrusionOk="0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85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796" h="1893636" extrusionOk="0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5098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36" name="Google Shape;636;p85"/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/>
              <a:ahLst/>
              <a:cxnLst/>
              <a:rect l="l" t="t" r="r" b="b"/>
              <a:pathLst>
                <a:path w="1857518" h="1847198" extrusionOk="0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85"/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/>
              <a:ahLst/>
              <a:cxnLst/>
              <a:rect l="l" t="t" r="r" b="b"/>
              <a:pathLst>
                <a:path w="1723364" h="1754322" extrusionOk="0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85"/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/>
              <a:ahLst/>
              <a:cxnLst/>
              <a:rect l="l" t="t" r="r" b="b"/>
              <a:pathLst>
                <a:path w="1774962" h="1774962" extrusionOk="0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85"/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/>
              <a:ahLst/>
              <a:cxnLst/>
              <a:rect l="l" t="t" r="r" b="b"/>
              <a:pathLst>
                <a:path w="1857518" h="1847198" extrusionOk="0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solidFill>
          <a:schemeClr val="accent6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86"/>
          <p:cNvGrpSpPr/>
          <p:nvPr/>
        </p:nvGrpSpPr>
        <p:grpSpPr>
          <a:xfrm rot="-9233215">
            <a:off x="10129412" y="5122368"/>
            <a:ext cx="1606966" cy="1446929"/>
            <a:chOff x="6486650" y="2648852"/>
            <a:chExt cx="2745260" cy="2471860"/>
          </a:xfrm>
        </p:grpSpPr>
        <p:sp>
          <p:nvSpPr>
            <p:cNvPr id="642" name="Google Shape;642;p86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3" name="Google Shape;643;p86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644" name="Google Shape;644;p86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86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46" name="Google Shape;646;p86"/>
          <p:cNvSpPr/>
          <p:nvPr/>
        </p:nvSpPr>
        <p:spPr>
          <a:xfrm>
            <a:off x="10132589" y="4237997"/>
            <a:ext cx="577306" cy="577307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7" name="Google Shape;647;p86"/>
          <p:cNvGrpSpPr/>
          <p:nvPr/>
        </p:nvGrpSpPr>
        <p:grpSpPr>
          <a:xfrm rot="2159485">
            <a:off x="10055502" y="2964361"/>
            <a:ext cx="1639387" cy="985059"/>
            <a:chOff x="2753518" y="3556278"/>
            <a:chExt cx="2028524" cy="1218879"/>
          </a:xfrm>
        </p:grpSpPr>
        <p:sp>
          <p:nvSpPr>
            <p:cNvPr id="648" name="Google Shape;648;p86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9" name="Google Shape;649;p86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650" name="Google Shape;650;p86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86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2" name="Google Shape;652;p86"/>
          <p:cNvSpPr/>
          <p:nvPr/>
        </p:nvSpPr>
        <p:spPr>
          <a:xfrm>
            <a:off x="8967753" y="3381941"/>
            <a:ext cx="936646" cy="931442"/>
          </a:xfrm>
          <a:custGeom>
            <a:avLst/>
            <a:gdLst/>
            <a:ahLst/>
            <a:cxnLst/>
            <a:rect l="l" t="t" r="r" b="b"/>
            <a:pathLst>
              <a:path w="1857518" h="1847198" extrusionOk="0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86"/>
          <p:cNvSpPr/>
          <p:nvPr/>
        </p:nvSpPr>
        <p:spPr>
          <a:xfrm>
            <a:off x="3024125" y="1688320"/>
            <a:ext cx="1051669" cy="1070562"/>
          </a:xfrm>
          <a:custGeom>
            <a:avLst/>
            <a:gdLst/>
            <a:ahLst/>
            <a:cxnLst/>
            <a:rect l="l" t="t" r="r" b="b"/>
            <a:pathLst>
              <a:path w="1723364" h="1754322" extrusionOk="0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86"/>
          <p:cNvSpPr/>
          <p:nvPr/>
        </p:nvSpPr>
        <p:spPr>
          <a:xfrm>
            <a:off x="11118873" y="220251"/>
            <a:ext cx="853923" cy="853924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5" name="Google Shape;655;p86"/>
          <p:cNvGrpSpPr/>
          <p:nvPr/>
        </p:nvGrpSpPr>
        <p:grpSpPr>
          <a:xfrm rot="1212279">
            <a:off x="4087176" y="247504"/>
            <a:ext cx="3054680" cy="1218879"/>
            <a:chOff x="1727363" y="3556278"/>
            <a:chExt cx="3054679" cy="1218879"/>
          </a:xfrm>
        </p:grpSpPr>
        <p:sp>
          <p:nvSpPr>
            <p:cNvPr id="656" name="Google Shape;656;p86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7" name="Google Shape;657;p86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658" name="Google Shape;658;p86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86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0" name="Google Shape;660;p86"/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86"/>
          <p:cNvGrpSpPr/>
          <p:nvPr/>
        </p:nvGrpSpPr>
        <p:grpSpPr>
          <a:xfrm>
            <a:off x="8507471" y="529601"/>
            <a:ext cx="2745260" cy="2471860"/>
            <a:chOff x="6486650" y="2648852"/>
            <a:chExt cx="2745260" cy="2471860"/>
          </a:xfrm>
        </p:grpSpPr>
        <p:sp>
          <p:nvSpPr>
            <p:cNvPr id="662" name="Google Shape;662;p86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3" name="Google Shape;663;p86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664" name="Google Shape;664;p86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86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6" name="Google Shape;666;p86"/>
          <p:cNvGrpSpPr/>
          <p:nvPr/>
        </p:nvGrpSpPr>
        <p:grpSpPr>
          <a:xfrm rot="-2944815">
            <a:off x="7923369" y="4809771"/>
            <a:ext cx="1639387" cy="985058"/>
            <a:chOff x="2753518" y="3556278"/>
            <a:chExt cx="2028524" cy="1218879"/>
          </a:xfrm>
        </p:grpSpPr>
        <p:sp>
          <p:nvSpPr>
            <p:cNvPr id="667" name="Google Shape;667;p86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86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669" name="Google Shape;669;p86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86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71" name="Google Shape;671;p86"/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</p:grpSpPr>
        <p:sp>
          <p:nvSpPr>
            <p:cNvPr id="672" name="Google Shape;672;p86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3" name="Google Shape;673;p86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674" name="Google Shape;674;p86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86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6" name="Google Shape;676;p86"/>
          <p:cNvSpPr/>
          <p:nvPr/>
        </p:nvSpPr>
        <p:spPr>
          <a:xfrm>
            <a:off x="3839744" y="5541765"/>
            <a:ext cx="936646" cy="931442"/>
          </a:xfrm>
          <a:custGeom>
            <a:avLst/>
            <a:gdLst/>
            <a:ahLst/>
            <a:cxnLst/>
            <a:rect l="l" t="t" r="r" b="b"/>
            <a:pathLst>
              <a:path w="1857518" h="1847198" extrusionOk="0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86"/>
          <p:cNvSpPr/>
          <p:nvPr/>
        </p:nvSpPr>
        <p:spPr>
          <a:xfrm>
            <a:off x="3024125" y="4785587"/>
            <a:ext cx="1051669" cy="1070562"/>
          </a:xfrm>
          <a:custGeom>
            <a:avLst/>
            <a:gdLst/>
            <a:ahLst/>
            <a:cxnLst/>
            <a:rect l="l" t="t" r="r" b="b"/>
            <a:pathLst>
              <a:path w="1723364" h="1754322" extrusionOk="0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86"/>
          <p:cNvSpPr/>
          <p:nvPr/>
        </p:nvSpPr>
        <p:spPr>
          <a:xfrm rot="2246763">
            <a:off x="322350" y="3332013"/>
            <a:ext cx="1218879" cy="1218879"/>
          </a:xfrm>
          <a:custGeom>
            <a:avLst/>
            <a:gdLst/>
            <a:ahLst/>
            <a:cxnLst/>
            <a:rect l="l" t="t" r="r" b="b"/>
            <a:pathLst>
              <a:path w="1774962" h="1774962" extrusionOk="0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86"/>
          <p:cNvSpPr/>
          <p:nvPr/>
        </p:nvSpPr>
        <p:spPr>
          <a:xfrm>
            <a:off x="6408283" y="6041992"/>
            <a:ext cx="494433" cy="491686"/>
          </a:xfrm>
          <a:custGeom>
            <a:avLst/>
            <a:gdLst/>
            <a:ahLst/>
            <a:cxnLst/>
            <a:rect l="l" t="t" r="r" b="b"/>
            <a:pathLst>
              <a:path w="1857518" h="1847198" extrusionOk="0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0" name="Google Shape;680;p86"/>
          <p:cNvGrpSpPr/>
          <p:nvPr/>
        </p:nvGrpSpPr>
        <p:grpSpPr>
          <a:xfrm rot="-7459571">
            <a:off x="1251628" y="1931268"/>
            <a:ext cx="1916415" cy="1725561"/>
            <a:chOff x="6486650" y="2648852"/>
            <a:chExt cx="2745260" cy="2471860"/>
          </a:xfrm>
        </p:grpSpPr>
        <p:sp>
          <p:nvSpPr>
            <p:cNvPr id="681" name="Google Shape;681;p86"/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/>
              <a:ahLst/>
              <a:cxnLst/>
              <a:rect l="l" t="t" r="r" b="b"/>
              <a:pathLst>
                <a:path w="1919435" h="1914275" extrusionOk="0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2" name="Google Shape;682;p86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683" name="Google Shape;683;p86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/>
                <a:ahLst/>
                <a:cxnLst/>
                <a:rect l="l" t="t" r="r" b="b"/>
                <a:pathLst>
                  <a:path w="2677922" h="2672762" extrusionOk="0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86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/>
                <a:ahLst/>
                <a:cxnLst/>
                <a:rect l="l" t="t" r="r" b="b"/>
                <a:pathLst>
                  <a:path w="1898796" h="1893636" extrusionOk="0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5" name="Google Shape;685;p86"/>
          <p:cNvSpPr/>
          <p:nvPr/>
        </p:nvSpPr>
        <p:spPr>
          <a:xfrm>
            <a:off x="529815" y="248541"/>
            <a:ext cx="577306" cy="577307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86"/>
          <p:cNvSpPr/>
          <p:nvPr/>
        </p:nvSpPr>
        <p:spPr>
          <a:xfrm>
            <a:off x="7565724" y="431683"/>
            <a:ext cx="1263772" cy="1286476"/>
          </a:xfrm>
          <a:custGeom>
            <a:avLst/>
            <a:gdLst/>
            <a:ahLst/>
            <a:cxnLst/>
            <a:rect l="l" t="t" r="r" b="b"/>
            <a:pathLst>
              <a:path w="1723364" h="1754322" extrusionOk="0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7" name="Google Shape;687;p86"/>
          <p:cNvGrpSpPr/>
          <p:nvPr/>
        </p:nvGrpSpPr>
        <p:grpSpPr>
          <a:xfrm rot="-1800000">
            <a:off x="206466" y="743265"/>
            <a:ext cx="3054680" cy="1218879"/>
            <a:chOff x="1727363" y="3556278"/>
            <a:chExt cx="3054679" cy="1218879"/>
          </a:xfrm>
        </p:grpSpPr>
        <p:sp>
          <p:nvSpPr>
            <p:cNvPr id="688" name="Google Shape;688;p86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9" name="Google Shape;689;p86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690" name="Google Shape;690;p86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86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2" name="Google Shape;692;p86"/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3" name="Google Shape;693;p86"/>
          <p:cNvGrpSpPr/>
          <p:nvPr/>
        </p:nvGrpSpPr>
        <p:grpSpPr>
          <a:xfrm rot="-8492203">
            <a:off x="6810796" y="5777610"/>
            <a:ext cx="1277753" cy="767764"/>
            <a:chOff x="2753518" y="3556278"/>
            <a:chExt cx="2028524" cy="1218879"/>
          </a:xfrm>
        </p:grpSpPr>
        <p:sp>
          <p:nvSpPr>
            <p:cNvPr id="694" name="Google Shape;694;p86"/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/>
              <a:ahLst/>
              <a:cxnLst/>
              <a:rect l="l" t="t" r="r" b="b"/>
              <a:pathLst>
                <a:path w="1511813" h="1516973" extrusionOk="0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5" name="Google Shape;695;p86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696" name="Google Shape;696;p86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/>
                <a:ahLst/>
                <a:cxnLst/>
                <a:rect l="l" t="t" r="r" b="b"/>
                <a:pathLst>
                  <a:path w="1774962" h="1774962" extrusionOk="0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86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/>
                <a:ahLst/>
                <a:cxnLst/>
                <a:rect l="l" t="t" r="r" b="b"/>
                <a:pathLst>
                  <a:path w="835883" h="835883" extrusionOk="0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98" name="Google Shape;698;p86"/>
          <p:cNvSpPr/>
          <p:nvPr/>
        </p:nvSpPr>
        <p:spPr>
          <a:xfrm>
            <a:off x="8809094" y="351408"/>
            <a:ext cx="577306" cy="577307"/>
          </a:xfrm>
          <a:custGeom>
            <a:avLst/>
            <a:gdLst/>
            <a:ahLst/>
            <a:cxnLst/>
            <a:rect l="l" t="t" r="r" b="b"/>
            <a:pathLst>
              <a:path w="1243505" h="1243505" extrusionOk="0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lt1">
              <a:alpha val="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7"/>
          <p:cNvSpPr txBox="1">
            <a:spLocks noGrp="1"/>
          </p:cNvSpPr>
          <p:nvPr>
            <p:ph type="ctrTitle"/>
          </p:nvPr>
        </p:nvSpPr>
        <p:spPr>
          <a:xfrm>
            <a:off x="1523640" y="1121880"/>
            <a:ext cx="9144720" cy="238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43"/>
              <a:buFont typeface="Arial"/>
              <a:buNone/>
              <a:defRPr sz="544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1" name="Google Shape;701;p87"/>
          <p:cNvSpPr txBox="1">
            <a:spLocks noGrp="1"/>
          </p:cNvSpPr>
          <p:nvPr>
            <p:ph type="subTitle" idx="1"/>
          </p:nvPr>
        </p:nvSpPr>
        <p:spPr>
          <a:xfrm>
            <a:off x="1523640" y="3601820"/>
            <a:ext cx="9144720" cy="165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7"/>
              <a:buFont typeface="Arial"/>
              <a:buNone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14"/>
              <a:buFont typeface="Arial"/>
              <a:buNone/>
              <a:defRPr sz="18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33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52"/>
              <a:buFont typeface="Arial"/>
              <a:buNone/>
              <a:defRPr sz="1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52"/>
              <a:buFont typeface="Arial"/>
              <a:buNone/>
              <a:defRPr sz="1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52"/>
              <a:buFont typeface="Arial"/>
              <a:buNone/>
              <a:defRPr sz="1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52"/>
              <a:buFont typeface="Arial"/>
              <a:buNone/>
              <a:defRPr sz="1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52"/>
              <a:buFont typeface="Arial"/>
              <a:buNone/>
              <a:defRPr sz="1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52"/>
              <a:buFont typeface="Arial"/>
              <a:buNone/>
              <a:defRPr sz="1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2" name="Google Shape;702;p8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3" name="Google Shape;703;p8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4" name="Google Shape;704;p8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4" descr="A red and white corner&#10;&#10;Description automatically generated with medium confiden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>
            <a:off x="1969168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yhgDKPARr8" TargetMode="Externa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hyperlink" Target="mailto:chanaghan@nstda.or.t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F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0" name="Google Shape;710;p1"/>
          <p:cNvGrpSpPr/>
          <p:nvPr/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711" name="Google Shape;711;p1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D8F2C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3" name="Google Shape;713;p1"/>
          <p:cNvSpPr/>
          <p:nvPr/>
        </p:nvSpPr>
        <p:spPr>
          <a:xfrm>
            <a:off x="0" y="0"/>
            <a:ext cx="12192002" cy="6858000"/>
          </a:xfrm>
          <a:custGeom>
            <a:avLst/>
            <a:gdLst/>
            <a:ahLst/>
            <a:cxnLst/>
            <a:rect l="l" t="t" r="r" b="b"/>
            <a:pathLst>
              <a:path w="12192002" h="6858000" extrusionOk="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BEF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1"/>
          <p:cNvSpPr/>
          <p:nvPr/>
        </p:nvSpPr>
        <p:spPr>
          <a:xfrm>
            <a:off x="1828800" y="990600"/>
            <a:ext cx="9905999" cy="487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5098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1"/>
          <p:cNvSpPr txBox="1"/>
          <p:nvPr/>
        </p:nvSpPr>
        <p:spPr>
          <a:xfrm>
            <a:off x="2514599" y="1676400"/>
            <a:ext cx="8534401" cy="2590800"/>
          </a:xfrm>
          <a:prstGeom prst="rect">
            <a:avLst/>
          </a:prstGeom>
          <a:solidFill>
            <a:srgbClr val="D9E5F8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โครงการยื่นขอรับการส่งเสริม BOI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บริษัท 	</a:t>
            </a:r>
            <a:r>
              <a:rPr lang="en-US" sz="5400" b="1" i="0" u="none" strike="noStrike" cap="none">
                <a:solidFill>
                  <a:srgbClr val="C60500"/>
                </a:solidFill>
                <a:latin typeface="Play"/>
                <a:ea typeface="Play"/>
                <a:cs typeface="Play"/>
                <a:sym typeface="Play"/>
              </a:rPr>
              <a:t>XXXXXX</a:t>
            </a:r>
            <a:r>
              <a:rPr lang="en-US" sz="54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  จำกัด</a:t>
            </a:r>
            <a:endParaRPr sz="5400" b="1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16" name="Google Shape;716;p1"/>
          <p:cNvSpPr txBox="1"/>
          <p:nvPr/>
        </p:nvSpPr>
        <p:spPr>
          <a:xfrm>
            <a:off x="11625943" y="6238029"/>
            <a:ext cx="566057" cy="4772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1</a:t>
            </a:r>
            <a:endParaRPr sz="1600" b="1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816" name="Google Shape;816;p10"/>
          <p:cNvSpPr txBox="1"/>
          <p:nvPr/>
        </p:nvSpPr>
        <p:spPr>
          <a:xfrm>
            <a:off x="263584" y="9658"/>
            <a:ext cx="119284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ngsana New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rPr>
              <a:t>รูปภาพเครื่องจักรและหุ่นยนต์หรือระบบดิจิทัลที่ใช้ในโครงการ As is and To be System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endParaRPr/>
          </a:p>
        </p:txBody>
      </p:sp>
      <p:graphicFrame>
        <p:nvGraphicFramePr>
          <p:cNvPr id="817" name="Google Shape;817;p10"/>
          <p:cNvGraphicFramePr/>
          <p:nvPr/>
        </p:nvGraphicFramePr>
        <p:xfrm>
          <a:off x="327804" y="53287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{8FEF475C-7B46-478D-93E7-880EE38FDCB2}</a:tableStyleId>
              </a:tblPr>
              <a:tblGrid>
                <a:gridCol w="10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6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3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โครงการหลัก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โครงการย่อย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จำนวน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As is System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To be System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มูลค่าเงินลงทุน (ล้านบาท)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มิติย่อย</a:t>
                      </a:r>
                      <a:br>
                        <a:rPr lang="en-US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ที่เกี่ยวข้อง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10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1400"/>
                        <a:t>. ชื่อโครงการหลัก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4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0700">
                <a:tc gridSpan="5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รวมมูลค่าเงินลงทุนทั้งสิ้น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18" name="Google Shape;818;p10"/>
          <p:cNvSpPr txBox="1"/>
          <p:nvPr/>
        </p:nvSpPr>
        <p:spPr>
          <a:xfrm>
            <a:off x="11740551" y="6418053"/>
            <a:ext cx="451449" cy="3033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sz="1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11"/>
          <p:cNvPicPr preferRelativeResize="0"/>
          <p:nvPr/>
        </p:nvPicPr>
        <p:blipFill rotWithShape="1">
          <a:blip r:embed="rId3">
            <a:alphaModFix/>
          </a:blip>
          <a:srcRect b="7461"/>
          <a:stretch/>
        </p:blipFill>
        <p:spPr>
          <a:xfrm>
            <a:off x="199283" y="1053515"/>
            <a:ext cx="7696959" cy="4242240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11"/>
          <p:cNvSpPr txBox="1"/>
          <p:nvPr/>
        </p:nvSpPr>
        <p:spPr>
          <a:xfrm>
            <a:off x="0" y="19531"/>
            <a:ext cx="12212301" cy="3796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บริษัท ...........................</a:t>
            </a:r>
            <a:endParaRPr sz="1867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7" name="Google Shape;827;p11"/>
          <p:cNvSpPr txBox="1"/>
          <p:nvPr/>
        </p:nvSpPr>
        <p:spPr>
          <a:xfrm>
            <a:off x="67261" y="567272"/>
            <a:ext cx="5883163" cy="428313"/>
          </a:xfrm>
          <a:prstGeom prst="rect">
            <a:avLst/>
          </a:prstGeom>
          <a:solidFill>
            <a:srgbClr val="FFFFCC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B769F"/>
                </a:solidFill>
                <a:latin typeface="Tahoma"/>
                <a:ea typeface="Tahoma"/>
                <a:cs typeface="Tahoma"/>
                <a:sym typeface="Tahoma"/>
              </a:rPr>
              <a:t>มูลค่าการลงทุน จำนวน  ล้านบาท (จำนวน  โครงการ) </a:t>
            </a:r>
            <a:endParaRPr/>
          </a:p>
        </p:txBody>
      </p:sp>
      <p:sp>
        <p:nvSpPr>
          <p:cNvPr id="828" name="Google Shape;828;p11"/>
          <p:cNvSpPr txBox="1"/>
          <p:nvPr/>
        </p:nvSpPr>
        <p:spPr>
          <a:xfrm>
            <a:off x="8144238" y="513296"/>
            <a:ext cx="1496205" cy="540219"/>
          </a:xfrm>
          <a:prstGeom prst="rect">
            <a:avLst/>
          </a:prstGeom>
          <a:solidFill>
            <a:srgbClr val="FAE2D5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Year 2025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As is =  </a:t>
            </a:r>
            <a:endParaRPr/>
          </a:p>
        </p:txBody>
      </p:sp>
      <p:sp>
        <p:nvSpPr>
          <p:cNvPr id="829" name="Google Shape;829;p11"/>
          <p:cNvSpPr txBox="1"/>
          <p:nvPr/>
        </p:nvSpPr>
        <p:spPr>
          <a:xfrm>
            <a:off x="10312444" y="513296"/>
            <a:ext cx="1496205" cy="561339"/>
          </a:xfrm>
          <a:prstGeom prst="rect">
            <a:avLst/>
          </a:prstGeom>
          <a:solidFill>
            <a:srgbClr val="D8F2CF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Year 2028</a:t>
            </a:r>
            <a:endParaRPr sz="1600" b="1" i="0" u="none" strike="noStrike" cap="none">
              <a:solidFill>
                <a:srgbClr val="3679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36790B"/>
                </a:solidFill>
                <a:latin typeface="Arial"/>
                <a:ea typeface="Arial"/>
                <a:cs typeface="Arial"/>
                <a:sym typeface="Arial"/>
              </a:rPr>
              <a:t>To be =  </a:t>
            </a: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161039" y="5340557"/>
            <a:ext cx="11578771" cy="144510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ผลประโยชน์ที่ได้รับ:</a:t>
            </a:r>
            <a:endParaRPr sz="1800" b="1" u="sng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9811677" y="714192"/>
            <a:ext cx="266115" cy="283377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19050" cap="flat" cmpd="sng">
            <a:solidFill>
              <a:srgbClr val="0F46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1"/>
          <p:cNvSpPr txBox="1"/>
          <p:nvPr/>
        </p:nvSpPr>
        <p:spPr>
          <a:xfrm>
            <a:off x="11808649" y="6475213"/>
            <a:ext cx="383352" cy="310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 sz="16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833" name="Google Shape;833;p11"/>
          <p:cNvGraphicFramePr/>
          <p:nvPr/>
        </p:nvGraphicFramePr>
        <p:xfrm>
          <a:off x="8105067" y="1368277"/>
          <a:ext cx="3945450" cy="2720675"/>
        </p:xfrm>
        <a:graphic>
          <a:graphicData uri="http://schemas.openxmlformats.org/drawingml/2006/table">
            <a:tbl>
              <a:tblPr firstRow="1" bandRow="1">
                <a:noFill/>
                <a:tableStyleId>{8FEF475C-7B46-478D-93E7-880EE38FDCB2}</a:tableStyleId>
              </a:tblPr>
              <a:tblGrid>
                <a:gridCol w="88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Project</a:t>
                      </a:r>
                      <a:endParaRPr/>
                    </a:p>
                  </a:txBody>
                  <a:tcPr marL="60950" marR="60950" marT="30475" marB="304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/>
                        <a:t>ชื่อโครงการ</a:t>
                      </a:r>
                      <a:endParaRPr sz="1900"/>
                    </a:p>
                  </a:txBody>
                  <a:tcPr marL="60950" marR="60950" marT="30475" marB="304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P1</a:t>
                      </a:r>
                      <a:endParaRPr/>
                    </a:p>
                  </a:txBody>
                  <a:tcPr marL="60950" marR="60950" marT="30475" marB="304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0950" marR="60950" marT="30475" marB="304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P2</a:t>
                      </a:r>
                      <a:endParaRPr/>
                    </a:p>
                  </a:txBody>
                  <a:tcPr marL="60950" marR="60950" marT="30475" marB="304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0950" marR="60950" marT="30475" marB="304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P3</a:t>
                      </a:r>
                      <a:endParaRPr/>
                    </a:p>
                  </a:txBody>
                  <a:tcPr marL="60950" marR="60950" marT="30475" marB="304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0950" marR="60950" marT="30475" marB="304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P4</a:t>
                      </a:r>
                      <a:endParaRPr/>
                    </a:p>
                  </a:txBody>
                  <a:tcPr marL="60950" marR="60950" marT="30475" marB="304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0950" marR="60950" marT="30475" marB="304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P5</a:t>
                      </a:r>
                      <a:endParaRPr/>
                    </a:p>
                  </a:txBody>
                  <a:tcPr marL="60950" marR="60950" marT="30475" marB="304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0950" marR="60950" marT="30475" marB="304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/>
                        <a:t>P6</a:t>
                      </a:r>
                      <a:endParaRPr/>
                    </a:p>
                  </a:txBody>
                  <a:tcPr marL="60950" marR="60950" marT="30475" marB="304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0950" marR="60950" marT="30475" marB="304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P7</a:t>
                      </a:r>
                      <a:endParaRPr/>
                    </a:p>
                  </a:txBody>
                  <a:tcPr marL="60950" marR="60950" marT="30475" marB="304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0950" marR="60950" marT="30475" marB="304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34" name="Google Shape;834;p11"/>
          <p:cNvSpPr/>
          <p:nvPr/>
        </p:nvSpPr>
        <p:spPr>
          <a:xfrm>
            <a:off x="2544615" y="3760111"/>
            <a:ext cx="497806" cy="483285"/>
          </a:xfrm>
          <a:prstGeom prst="ellipse">
            <a:avLst/>
          </a:prstGeom>
          <a:solidFill>
            <a:srgbClr val="E822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P1</a:t>
            </a: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4037658" y="2928316"/>
            <a:ext cx="497806" cy="483285"/>
          </a:xfrm>
          <a:prstGeom prst="ellipse">
            <a:avLst/>
          </a:prstGeom>
          <a:solidFill>
            <a:srgbClr val="E822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P2</a:t>
            </a: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4701881" y="1933518"/>
            <a:ext cx="497806" cy="483285"/>
          </a:xfrm>
          <a:prstGeom prst="ellipse">
            <a:avLst/>
          </a:prstGeom>
          <a:solidFill>
            <a:srgbClr val="E822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P5</a:t>
            </a: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362441" y="1899153"/>
            <a:ext cx="497806" cy="483285"/>
          </a:xfrm>
          <a:prstGeom prst="ellipse">
            <a:avLst/>
          </a:prstGeom>
          <a:solidFill>
            <a:srgbClr val="E822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P6</a:t>
            </a: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6226144" y="4234422"/>
            <a:ext cx="497806" cy="483285"/>
          </a:xfrm>
          <a:prstGeom prst="ellipse">
            <a:avLst/>
          </a:prstGeom>
          <a:solidFill>
            <a:srgbClr val="E822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P7</a:t>
            </a:r>
            <a:endParaRPr/>
          </a:p>
        </p:txBody>
      </p:sp>
      <p:pic>
        <p:nvPicPr>
          <p:cNvPr id="839" name="Google Shape;83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6677" y="4890285"/>
            <a:ext cx="873788" cy="37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5821" y="4430986"/>
            <a:ext cx="1431851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11"/>
          <p:cNvSpPr txBox="1"/>
          <p:nvPr/>
        </p:nvSpPr>
        <p:spPr>
          <a:xfrm rot="-1228440">
            <a:off x="3211117" y="4147221"/>
            <a:ext cx="4465789" cy="91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4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7993524" y="4189343"/>
            <a:ext cx="497806" cy="483285"/>
          </a:xfrm>
          <a:prstGeom prst="ellipse">
            <a:avLst/>
          </a:prstGeom>
          <a:solidFill>
            <a:srgbClr val="E822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2"/>
          <p:cNvSpPr/>
          <p:nvPr/>
        </p:nvSpPr>
        <p:spPr>
          <a:xfrm>
            <a:off x="8728213" y="2044168"/>
            <a:ext cx="3414611" cy="3060432"/>
          </a:xfrm>
          <a:custGeom>
            <a:avLst/>
            <a:gdLst/>
            <a:ahLst/>
            <a:cxnLst/>
            <a:rect l="l" t="t" r="r" b="b"/>
            <a:pathLst>
              <a:path w="604786" h="840585" extrusionOk="0">
                <a:moveTo>
                  <a:pt x="0" y="0"/>
                </a:moveTo>
                <a:lnTo>
                  <a:pt x="604786" y="0"/>
                </a:lnTo>
                <a:lnTo>
                  <a:pt x="604786" y="840585"/>
                </a:lnTo>
                <a:lnTo>
                  <a:pt x="0" y="840585"/>
                </a:lnTo>
                <a:close/>
              </a:path>
            </a:pathLst>
          </a:custGeom>
          <a:solidFill>
            <a:srgbClr val="D8F2C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9" name="Google Shape;849;p12"/>
          <p:cNvGrpSpPr/>
          <p:nvPr/>
        </p:nvGrpSpPr>
        <p:grpSpPr>
          <a:xfrm>
            <a:off x="-690" y="2002665"/>
            <a:ext cx="12214154" cy="3091699"/>
            <a:chOff x="236424" y="118363"/>
            <a:chExt cx="18321232" cy="4032109"/>
          </a:xfrm>
        </p:grpSpPr>
        <p:grpSp>
          <p:nvGrpSpPr>
            <p:cNvPr id="850" name="Google Shape;850;p12"/>
            <p:cNvGrpSpPr/>
            <p:nvPr/>
          </p:nvGrpSpPr>
          <p:grpSpPr>
            <a:xfrm>
              <a:off x="236424" y="626810"/>
              <a:ext cx="1275986" cy="3523662"/>
              <a:chOff x="100805" y="-9077"/>
              <a:chExt cx="544044" cy="897835"/>
            </a:xfrm>
          </p:grpSpPr>
          <p:sp>
            <p:nvSpPr>
              <p:cNvPr id="851" name="Google Shape;851;p12"/>
              <p:cNvSpPr/>
              <p:nvPr/>
            </p:nvSpPr>
            <p:spPr>
              <a:xfrm>
                <a:off x="100805" y="0"/>
                <a:ext cx="396513" cy="878368"/>
              </a:xfrm>
              <a:custGeom>
                <a:avLst/>
                <a:gdLst/>
                <a:ahLst/>
                <a:cxnLst/>
                <a:rect l="l" t="t" r="r" b="b"/>
                <a:pathLst>
                  <a:path w="497319" h="878368" extrusionOk="0">
                    <a:moveTo>
                      <a:pt x="0" y="0"/>
                    </a:moveTo>
                    <a:lnTo>
                      <a:pt x="497319" y="0"/>
                    </a:lnTo>
                    <a:lnTo>
                      <a:pt x="497319" y="878368"/>
                    </a:lnTo>
                    <a:lnTo>
                      <a:pt x="0" y="87836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0" tIns="0" rIns="0" bIns="1219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2"/>
              <p:cNvSpPr txBox="1"/>
              <p:nvPr/>
            </p:nvSpPr>
            <p:spPr>
              <a:xfrm>
                <a:off x="104937" y="-9077"/>
                <a:ext cx="539912" cy="89783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txBody>
              <a:bodyPr spcFirstLastPara="1" wrap="square" lIns="0" tIns="0" rIns="0" bIns="12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87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3" name="Google Shape;853;p12"/>
            <p:cNvSpPr txBox="1"/>
            <p:nvPr/>
          </p:nvSpPr>
          <p:spPr>
            <a:xfrm>
              <a:off x="15489050" y="323462"/>
              <a:ext cx="2497707" cy="3786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4" name="Google Shape;854;p12"/>
            <p:cNvGrpSpPr/>
            <p:nvPr/>
          </p:nvGrpSpPr>
          <p:grpSpPr>
            <a:xfrm>
              <a:off x="1480150" y="118363"/>
              <a:ext cx="2817984" cy="3991332"/>
              <a:chOff x="0" y="-125862"/>
              <a:chExt cx="654836" cy="966447"/>
            </a:xfrm>
          </p:grpSpPr>
          <p:sp>
            <p:nvSpPr>
              <p:cNvPr id="855" name="Google Shape;855;p12"/>
              <p:cNvSpPr/>
              <p:nvPr/>
            </p:nvSpPr>
            <p:spPr>
              <a:xfrm>
                <a:off x="0" y="-125862"/>
                <a:ext cx="654836" cy="966447"/>
              </a:xfrm>
              <a:custGeom>
                <a:avLst/>
                <a:gdLst/>
                <a:ahLst/>
                <a:cxnLst/>
                <a:rect l="l" t="t" r="r" b="b"/>
                <a:pathLst>
                  <a:path w="654836" h="840585" extrusionOk="0">
                    <a:moveTo>
                      <a:pt x="0" y="0"/>
                    </a:moveTo>
                    <a:lnTo>
                      <a:pt x="654836" y="0"/>
                    </a:lnTo>
                    <a:lnTo>
                      <a:pt x="654836" y="840585"/>
                    </a:lnTo>
                    <a:lnTo>
                      <a:pt x="0" y="840585"/>
                    </a:lnTo>
                    <a:close/>
                  </a:path>
                </a:pathLst>
              </a:custGeom>
              <a:solidFill>
                <a:srgbClr val="0D22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2"/>
              <p:cNvSpPr txBox="1"/>
              <p:nvPr/>
            </p:nvSpPr>
            <p:spPr>
              <a:xfrm>
                <a:off x="0" y="-76200"/>
                <a:ext cx="654836" cy="9167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50" tIns="33850" rIns="33850" bIns="33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7" name="Google Shape;857;p12"/>
            <p:cNvGrpSpPr/>
            <p:nvPr/>
          </p:nvGrpSpPr>
          <p:grpSpPr>
            <a:xfrm>
              <a:off x="3770031" y="118363"/>
              <a:ext cx="2330888" cy="3991332"/>
              <a:chOff x="0" y="-125862"/>
              <a:chExt cx="684758" cy="966447"/>
            </a:xfrm>
          </p:grpSpPr>
          <p:sp>
            <p:nvSpPr>
              <p:cNvPr id="858" name="Google Shape;858;p12"/>
              <p:cNvSpPr/>
              <p:nvPr/>
            </p:nvSpPr>
            <p:spPr>
              <a:xfrm>
                <a:off x="0" y="-125862"/>
                <a:ext cx="684758" cy="966447"/>
              </a:xfrm>
              <a:custGeom>
                <a:avLst/>
                <a:gdLst/>
                <a:ahLst/>
                <a:cxnLst/>
                <a:rect l="l" t="t" r="r" b="b"/>
                <a:pathLst>
                  <a:path w="684758" h="840585" extrusionOk="0">
                    <a:moveTo>
                      <a:pt x="0" y="0"/>
                    </a:moveTo>
                    <a:lnTo>
                      <a:pt x="684758" y="0"/>
                    </a:lnTo>
                    <a:lnTo>
                      <a:pt x="684758" y="840585"/>
                    </a:lnTo>
                    <a:lnTo>
                      <a:pt x="0" y="840585"/>
                    </a:lnTo>
                    <a:close/>
                  </a:path>
                </a:pathLst>
              </a:custGeom>
              <a:solidFill>
                <a:srgbClr val="B4C6E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2"/>
              <p:cNvSpPr txBox="1"/>
              <p:nvPr/>
            </p:nvSpPr>
            <p:spPr>
              <a:xfrm>
                <a:off x="0" y="-76200"/>
                <a:ext cx="684758" cy="9167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50" tIns="33850" rIns="33850" bIns="33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0" name="Google Shape;860;p12"/>
            <p:cNvGrpSpPr/>
            <p:nvPr/>
          </p:nvGrpSpPr>
          <p:grpSpPr>
            <a:xfrm>
              <a:off x="6009334" y="118363"/>
              <a:ext cx="2463352" cy="3991332"/>
              <a:chOff x="0" y="-125862"/>
              <a:chExt cx="682083" cy="966447"/>
            </a:xfrm>
          </p:grpSpPr>
          <p:sp>
            <p:nvSpPr>
              <p:cNvPr id="861" name="Google Shape;861;p12"/>
              <p:cNvSpPr/>
              <p:nvPr/>
            </p:nvSpPr>
            <p:spPr>
              <a:xfrm>
                <a:off x="22735" y="-125862"/>
                <a:ext cx="659348" cy="966447"/>
              </a:xfrm>
              <a:custGeom>
                <a:avLst/>
                <a:gdLst/>
                <a:ahLst/>
                <a:cxnLst/>
                <a:rect l="l" t="t" r="r" b="b"/>
                <a:pathLst>
                  <a:path w="682083" h="840585" extrusionOk="0">
                    <a:moveTo>
                      <a:pt x="0" y="0"/>
                    </a:moveTo>
                    <a:lnTo>
                      <a:pt x="682083" y="0"/>
                    </a:lnTo>
                    <a:lnTo>
                      <a:pt x="682083" y="840585"/>
                    </a:lnTo>
                    <a:lnTo>
                      <a:pt x="0" y="840585"/>
                    </a:lnTo>
                    <a:close/>
                  </a:path>
                </a:pathLst>
              </a:custGeom>
              <a:solidFill>
                <a:srgbClr val="8EA9D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2"/>
              <p:cNvSpPr txBox="1"/>
              <p:nvPr/>
            </p:nvSpPr>
            <p:spPr>
              <a:xfrm>
                <a:off x="0" y="-76200"/>
                <a:ext cx="682083" cy="9167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50" tIns="33850" rIns="33850" bIns="33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3" name="Google Shape;863;p12"/>
            <p:cNvGrpSpPr/>
            <p:nvPr/>
          </p:nvGrpSpPr>
          <p:grpSpPr>
            <a:xfrm>
              <a:off x="8440550" y="118363"/>
              <a:ext cx="2418211" cy="3981416"/>
              <a:chOff x="0" y="-123461"/>
              <a:chExt cx="673338" cy="964046"/>
            </a:xfrm>
          </p:grpSpPr>
          <p:sp>
            <p:nvSpPr>
              <p:cNvPr id="864" name="Google Shape;864;p12"/>
              <p:cNvSpPr/>
              <p:nvPr/>
            </p:nvSpPr>
            <p:spPr>
              <a:xfrm>
                <a:off x="0" y="-123461"/>
                <a:ext cx="673338" cy="964046"/>
              </a:xfrm>
              <a:custGeom>
                <a:avLst/>
                <a:gdLst/>
                <a:ahLst/>
                <a:cxnLst/>
                <a:rect l="l" t="t" r="r" b="b"/>
                <a:pathLst>
                  <a:path w="673338" h="840585" extrusionOk="0">
                    <a:moveTo>
                      <a:pt x="0" y="0"/>
                    </a:moveTo>
                    <a:lnTo>
                      <a:pt x="673338" y="0"/>
                    </a:lnTo>
                    <a:lnTo>
                      <a:pt x="673338" y="840585"/>
                    </a:lnTo>
                    <a:lnTo>
                      <a:pt x="0" y="840585"/>
                    </a:lnTo>
                    <a:close/>
                  </a:path>
                </a:pathLst>
              </a:custGeom>
              <a:solidFill>
                <a:srgbClr val="B4C6E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2"/>
              <p:cNvSpPr txBox="1"/>
              <p:nvPr/>
            </p:nvSpPr>
            <p:spPr>
              <a:xfrm>
                <a:off x="0" y="-76200"/>
                <a:ext cx="673338" cy="9167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50" tIns="33850" rIns="33850" bIns="33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6" name="Google Shape;866;p12"/>
            <p:cNvGrpSpPr/>
            <p:nvPr/>
          </p:nvGrpSpPr>
          <p:grpSpPr>
            <a:xfrm>
              <a:off x="10867180" y="118363"/>
              <a:ext cx="2978140" cy="3991332"/>
              <a:chOff x="-40967" y="-125862"/>
              <a:chExt cx="721116" cy="966447"/>
            </a:xfrm>
          </p:grpSpPr>
          <p:sp>
            <p:nvSpPr>
              <p:cNvPr id="867" name="Google Shape;867;p12"/>
              <p:cNvSpPr/>
              <p:nvPr/>
            </p:nvSpPr>
            <p:spPr>
              <a:xfrm>
                <a:off x="-40967" y="-125862"/>
                <a:ext cx="595884" cy="966447"/>
              </a:xfrm>
              <a:custGeom>
                <a:avLst/>
                <a:gdLst/>
                <a:ahLst/>
                <a:cxnLst/>
                <a:rect l="l" t="t" r="r" b="b"/>
                <a:pathLst>
                  <a:path w="680149" h="840585" extrusionOk="0">
                    <a:moveTo>
                      <a:pt x="0" y="0"/>
                    </a:moveTo>
                    <a:lnTo>
                      <a:pt x="680149" y="0"/>
                    </a:lnTo>
                    <a:lnTo>
                      <a:pt x="680149" y="840585"/>
                    </a:lnTo>
                    <a:lnTo>
                      <a:pt x="0" y="840585"/>
                    </a:lnTo>
                    <a:close/>
                  </a:path>
                </a:pathLst>
              </a:custGeom>
              <a:solidFill>
                <a:srgbClr val="D9E1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2"/>
              <p:cNvSpPr txBox="1"/>
              <p:nvPr/>
            </p:nvSpPr>
            <p:spPr>
              <a:xfrm>
                <a:off x="0" y="-76200"/>
                <a:ext cx="680149" cy="9167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50" tIns="33850" rIns="33850" bIns="33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5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9" name="Google Shape;869;p12"/>
            <p:cNvSpPr txBox="1"/>
            <p:nvPr/>
          </p:nvSpPr>
          <p:spPr>
            <a:xfrm>
              <a:off x="13332647" y="323462"/>
              <a:ext cx="2435360" cy="3786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2"/>
            <p:cNvSpPr/>
            <p:nvPr/>
          </p:nvSpPr>
          <p:spPr>
            <a:xfrm>
              <a:off x="1428694" y="503102"/>
              <a:ext cx="17128962" cy="419218"/>
            </a:xfrm>
            <a:custGeom>
              <a:avLst/>
              <a:gdLst/>
              <a:ahLst/>
              <a:cxnLst/>
              <a:rect l="l" t="t" r="r" b="b"/>
              <a:pathLst>
                <a:path w="4150255" h="106071" extrusionOk="0">
                  <a:moveTo>
                    <a:pt x="0" y="0"/>
                  </a:moveTo>
                  <a:lnTo>
                    <a:pt x="4150255" y="0"/>
                  </a:lnTo>
                  <a:lnTo>
                    <a:pt x="4150255" y="106071"/>
                  </a:lnTo>
                  <a:lnTo>
                    <a:pt x="0" y="106071"/>
                  </a:lnTo>
                  <a:close/>
                </a:path>
              </a:pathLst>
            </a:custGeom>
            <a:solidFill>
              <a:srgbClr val="091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1" name="Google Shape;871;p12"/>
            <p:cNvGrpSpPr/>
            <p:nvPr/>
          </p:nvGrpSpPr>
          <p:grpSpPr>
            <a:xfrm>
              <a:off x="3982595" y="3100979"/>
              <a:ext cx="3339088" cy="998799"/>
              <a:chOff x="0" y="-66675"/>
              <a:chExt cx="1274882" cy="414596"/>
            </a:xfrm>
          </p:grpSpPr>
          <p:sp>
            <p:nvSpPr>
              <p:cNvPr id="872" name="Google Shape;872;p12"/>
              <p:cNvSpPr/>
              <p:nvPr/>
            </p:nvSpPr>
            <p:spPr>
              <a:xfrm>
                <a:off x="0" y="0"/>
                <a:ext cx="1241339" cy="347921"/>
              </a:xfrm>
              <a:custGeom>
                <a:avLst/>
                <a:gdLst/>
                <a:ahLst/>
                <a:cxnLst/>
                <a:rect l="l" t="t" r="r" b="b"/>
                <a:pathLst>
                  <a:path w="1351082" h="347921" extrusionOk="0">
                    <a:moveTo>
                      <a:pt x="0" y="0"/>
                    </a:moveTo>
                    <a:lnTo>
                      <a:pt x="1147882" y="0"/>
                    </a:lnTo>
                    <a:lnTo>
                      <a:pt x="1351082" y="173960"/>
                    </a:lnTo>
                    <a:lnTo>
                      <a:pt x="1147882" y="347921"/>
                    </a:lnTo>
                    <a:lnTo>
                      <a:pt x="0" y="347921"/>
                    </a:lnTo>
                    <a:lnTo>
                      <a:pt x="203200" y="173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864"/>
              </a:solidFill>
              <a:ln w="9525" cap="sq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12"/>
              <p:cNvSpPr txBox="1"/>
              <p:nvPr/>
            </p:nvSpPr>
            <p:spPr>
              <a:xfrm>
                <a:off x="177800" y="-66675"/>
                <a:ext cx="1097082" cy="414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50" tIns="33850" rIns="33850" bIns="33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6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4" name="Google Shape;874;p12"/>
            <p:cNvGrpSpPr/>
            <p:nvPr/>
          </p:nvGrpSpPr>
          <p:grpSpPr>
            <a:xfrm>
              <a:off x="9795129" y="3117586"/>
              <a:ext cx="3247067" cy="982193"/>
              <a:chOff x="0" y="-66675"/>
              <a:chExt cx="1425887" cy="414596"/>
            </a:xfrm>
          </p:grpSpPr>
          <p:sp>
            <p:nvSpPr>
              <p:cNvPr id="875" name="Google Shape;875;p12"/>
              <p:cNvSpPr/>
              <p:nvPr/>
            </p:nvSpPr>
            <p:spPr>
              <a:xfrm>
                <a:off x="0" y="0"/>
                <a:ext cx="1425887" cy="347921"/>
              </a:xfrm>
              <a:custGeom>
                <a:avLst/>
                <a:gdLst/>
                <a:ahLst/>
                <a:cxnLst/>
                <a:rect l="l" t="t" r="r" b="b"/>
                <a:pathLst>
                  <a:path w="1425887" h="347921" extrusionOk="0">
                    <a:moveTo>
                      <a:pt x="0" y="0"/>
                    </a:moveTo>
                    <a:lnTo>
                      <a:pt x="1222687" y="0"/>
                    </a:lnTo>
                    <a:lnTo>
                      <a:pt x="1425887" y="173960"/>
                    </a:lnTo>
                    <a:lnTo>
                      <a:pt x="1222687" y="347921"/>
                    </a:lnTo>
                    <a:lnTo>
                      <a:pt x="0" y="347921"/>
                    </a:lnTo>
                    <a:lnTo>
                      <a:pt x="203200" y="173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A9DB"/>
              </a:solidFill>
              <a:ln w="9525" cap="sq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12"/>
              <p:cNvSpPr txBox="1"/>
              <p:nvPr/>
            </p:nvSpPr>
            <p:spPr>
              <a:xfrm>
                <a:off x="177800" y="-66675"/>
                <a:ext cx="1171887" cy="414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50" tIns="33850" rIns="33850" bIns="33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6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7" name="Google Shape;877;p12"/>
            <p:cNvGrpSpPr/>
            <p:nvPr/>
          </p:nvGrpSpPr>
          <p:grpSpPr>
            <a:xfrm>
              <a:off x="12664445" y="3126370"/>
              <a:ext cx="2972667" cy="973409"/>
              <a:chOff x="0" y="-66675"/>
              <a:chExt cx="1182861" cy="414596"/>
            </a:xfrm>
          </p:grpSpPr>
          <p:sp>
            <p:nvSpPr>
              <p:cNvPr id="878" name="Google Shape;878;p12"/>
              <p:cNvSpPr/>
              <p:nvPr/>
            </p:nvSpPr>
            <p:spPr>
              <a:xfrm>
                <a:off x="0" y="0"/>
                <a:ext cx="1182861" cy="347921"/>
              </a:xfrm>
              <a:custGeom>
                <a:avLst/>
                <a:gdLst/>
                <a:ahLst/>
                <a:cxnLst/>
                <a:rect l="l" t="t" r="r" b="b"/>
                <a:pathLst>
                  <a:path w="1182861" h="347921" extrusionOk="0">
                    <a:moveTo>
                      <a:pt x="0" y="0"/>
                    </a:moveTo>
                    <a:lnTo>
                      <a:pt x="979661" y="0"/>
                    </a:lnTo>
                    <a:lnTo>
                      <a:pt x="1182861" y="173960"/>
                    </a:lnTo>
                    <a:lnTo>
                      <a:pt x="979661" y="347921"/>
                    </a:lnTo>
                    <a:lnTo>
                      <a:pt x="0" y="347921"/>
                    </a:lnTo>
                    <a:lnTo>
                      <a:pt x="203200" y="173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3F3"/>
              </a:solidFill>
              <a:ln w="9525" cap="sq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2"/>
              <p:cNvSpPr txBox="1"/>
              <p:nvPr/>
            </p:nvSpPr>
            <p:spPr>
              <a:xfrm>
                <a:off x="177800" y="-66675"/>
                <a:ext cx="928861" cy="414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50" tIns="33850" rIns="33850" bIns="33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6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0" name="Google Shape;880;p12"/>
            <p:cNvSpPr txBox="1"/>
            <p:nvPr/>
          </p:nvSpPr>
          <p:spPr>
            <a:xfrm>
              <a:off x="1397070" y="594829"/>
              <a:ext cx="2311994" cy="243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2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2"/>
            <p:cNvSpPr txBox="1"/>
            <p:nvPr/>
          </p:nvSpPr>
          <p:spPr>
            <a:xfrm>
              <a:off x="2002742" y="562802"/>
              <a:ext cx="1154162" cy="243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1995 - 1999</a:t>
              </a:r>
              <a:endParaRPr/>
            </a:p>
          </p:txBody>
        </p:sp>
        <p:sp>
          <p:nvSpPr>
            <p:cNvPr id="882" name="Google Shape;882;p12"/>
            <p:cNvSpPr txBox="1"/>
            <p:nvPr/>
          </p:nvSpPr>
          <p:spPr>
            <a:xfrm>
              <a:off x="4409974" y="549296"/>
              <a:ext cx="1154162" cy="243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2000 - 2004</a:t>
              </a:r>
              <a:endParaRPr/>
            </a:p>
          </p:txBody>
        </p:sp>
        <p:sp>
          <p:nvSpPr>
            <p:cNvPr id="883" name="Google Shape;883;p12"/>
            <p:cNvSpPr txBox="1"/>
            <p:nvPr/>
          </p:nvSpPr>
          <p:spPr>
            <a:xfrm>
              <a:off x="6490733" y="555233"/>
              <a:ext cx="1659959" cy="243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2005 - 2009</a:t>
              </a:r>
              <a:endParaRPr/>
            </a:p>
          </p:txBody>
        </p:sp>
        <p:sp>
          <p:nvSpPr>
            <p:cNvPr id="884" name="Google Shape;884;p12"/>
            <p:cNvSpPr txBox="1"/>
            <p:nvPr/>
          </p:nvSpPr>
          <p:spPr>
            <a:xfrm>
              <a:off x="8836907" y="539208"/>
              <a:ext cx="1659959" cy="243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2010 - 2014</a:t>
              </a:r>
              <a:endParaRPr/>
            </a:p>
          </p:txBody>
        </p:sp>
        <p:sp>
          <p:nvSpPr>
            <p:cNvPr id="885" name="Google Shape;885;p12"/>
            <p:cNvSpPr txBox="1"/>
            <p:nvPr/>
          </p:nvSpPr>
          <p:spPr>
            <a:xfrm>
              <a:off x="11304056" y="549296"/>
              <a:ext cx="1659959" cy="243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2015 - 2025</a:t>
              </a:r>
              <a:endParaRPr/>
            </a:p>
          </p:txBody>
        </p:sp>
        <p:sp>
          <p:nvSpPr>
            <p:cNvPr id="886" name="Google Shape;886;p12"/>
            <p:cNvSpPr txBox="1"/>
            <p:nvPr/>
          </p:nvSpPr>
          <p:spPr>
            <a:xfrm>
              <a:off x="13736099" y="569573"/>
              <a:ext cx="1659959" cy="243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9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2026 – 2030</a:t>
              </a:r>
              <a:endParaRPr/>
            </a:p>
          </p:txBody>
        </p:sp>
        <p:grpSp>
          <p:nvGrpSpPr>
            <p:cNvPr id="888" name="Google Shape;888;p12"/>
            <p:cNvGrpSpPr/>
            <p:nvPr/>
          </p:nvGrpSpPr>
          <p:grpSpPr>
            <a:xfrm>
              <a:off x="1184394" y="3090271"/>
              <a:ext cx="3184405" cy="1019422"/>
              <a:chOff x="0" y="-66675"/>
              <a:chExt cx="1224337" cy="414596"/>
            </a:xfrm>
          </p:grpSpPr>
          <p:sp>
            <p:nvSpPr>
              <p:cNvPr id="889" name="Google Shape;889;p12"/>
              <p:cNvSpPr/>
              <p:nvPr/>
            </p:nvSpPr>
            <p:spPr>
              <a:xfrm>
                <a:off x="0" y="0"/>
                <a:ext cx="1224337" cy="347921"/>
              </a:xfrm>
              <a:custGeom>
                <a:avLst/>
                <a:gdLst/>
                <a:ahLst/>
                <a:cxnLst/>
                <a:rect l="l" t="t" r="r" b="b"/>
                <a:pathLst>
                  <a:path w="1224337" h="347921" extrusionOk="0">
                    <a:moveTo>
                      <a:pt x="0" y="0"/>
                    </a:moveTo>
                    <a:lnTo>
                      <a:pt x="1021137" y="0"/>
                    </a:lnTo>
                    <a:lnTo>
                      <a:pt x="1224337" y="173960"/>
                    </a:lnTo>
                    <a:lnTo>
                      <a:pt x="1021137" y="347921"/>
                    </a:lnTo>
                    <a:lnTo>
                      <a:pt x="0" y="347921"/>
                    </a:lnTo>
                    <a:lnTo>
                      <a:pt x="203200" y="173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 w="9525" cap="sq" cmpd="sng">
                <a:solidFill>
                  <a:srgbClr val="0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2"/>
              <p:cNvSpPr txBox="1"/>
              <p:nvPr/>
            </p:nvSpPr>
            <p:spPr>
              <a:xfrm>
                <a:off x="177800" y="-66675"/>
                <a:ext cx="970337" cy="414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50" tIns="33850" rIns="33850" bIns="338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6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1" name="Google Shape;891;p12"/>
            <p:cNvSpPr/>
            <p:nvPr/>
          </p:nvSpPr>
          <p:spPr>
            <a:xfrm>
              <a:off x="6847117" y="3261915"/>
              <a:ext cx="3288156" cy="838173"/>
            </a:xfrm>
            <a:custGeom>
              <a:avLst/>
              <a:gdLst/>
              <a:ahLst/>
              <a:cxnLst/>
              <a:rect l="l" t="t" r="r" b="b"/>
              <a:pathLst>
                <a:path w="1351082" h="347921" extrusionOk="0">
                  <a:moveTo>
                    <a:pt x="0" y="0"/>
                  </a:moveTo>
                  <a:lnTo>
                    <a:pt x="1147882" y="0"/>
                  </a:lnTo>
                  <a:lnTo>
                    <a:pt x="1351082" y="173960"/>
                  </a:lnTo>
                  <a:lnTo>
                    <a:pt x="1147882" y="347921"/>
                  </a:lnTo>
                  <a:lnTo>
                    <a:pt x="0" y="347921"/>
                  </a:lnTo>
                  <a:lnTo>
                    <a:pt x="203200" y="173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597"/>
            </a:solidFill>
            <a:ln w="952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2"/>
            <p:cNvSpPr/>
            <p:nvPr/>
          </p:nvSpPr>
          <p:spPr>
            <a:xfrm>
              <a:off x="15260277" y="3282913"/>
              <a:ext cx="2972667" cy="816866"/>
            </a:xfrm>
            <a:custGeom>
              <a:avLst/>
              <a:gdLst/>
              <a:ahLst/>
              <a:cxnLst/>
              <a:rect l="l" t="t" r="r" b="b"/>
              <a:pathLst>
                <a:path w="1182861" h="347921" extrusionOk="0">
                  <a:moveTo>
                    <a:pt x="0" y="0"/>
                  </a:moveTo>
                  <a:lnTo>
                    <a:pt x="979661" y="0"/>
                  </a:lnTo>
                  <a:lnTo>
                    <a:pt x="1182861" y="173960"/>
                  </a:lnTo>
                  <a:lnTo>
                    <a:pt x="979661" y="347921"/>
                  </a:lnTo>
                  <a:lnTo>
                    <a:pt x="0" y="347921"/>
                  </a:lnTo>
                  <a:lnTo>
                    <a:pt x="203200" y="173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F2CF"/>
            </a:solidFill>
            <a:ln w="952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2"/>
            <p:cNvSpPr txBox="1"/>
            <p:nvPr/>
          </p:nvSpPr>
          <p:spPr>
            <a:xfrm>
              <a:off x="15213386" y="3126370"/>
              <a:ext cx="2334336" cy="973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26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4" name="Google Shape;894;p12"/>
          <p:cNvSpPr txBox="1"/>
          <p:nvPr/>
        </p:nvSpPr>
        <p:spPr>
          <a:xfrm>
            <a:off x="2863988" y="650692"/>
            <a:ext cx="6739657" cy="388781"/>
          </a:xfrm>
          <a:prstGeom prst="rect">
            <a:avLst/>
          </a:prstGeom>
          <a:solidFill>
            <a:srgbClr val="FFFFCC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0B769F"/>
                </a:solidFill>
                <a:latin typeface="Tahoma"/>
                <a:ea typeface="Tahoma"/>
                <a:cs typeface="Tahoma"/>
                <a:sym typeface="Tahoma"/>
              </a:rPr>
              <a:t>มูลค่าการลงทุน จำนวน  ล้านบาท (จำนวน  โครงการ) </a:t>
            </a:r>
            <a:endParaRPr/>
          </a:p>
        </p:txBody>
      </p:sp>
      <p:grpSp>
        <p:nvGrpSpPr>
          <p:cNvPr id="895" name="Google Shape;895;p12"/>
          <p:cNvGrpSpPr/>
          <p:nvPr/>
        </p:nvGrpSpPr>
        <p:grpSpPr>
          <a:xfrm>
            <a:off x="-6460" y="1241053"/>
            <a:ext cx="12112004" cy="1209642"/>
            <a:chOff x="1051" y="2361332"/>
            <a:chExt cx="18168006" cy="1846257"/>
          </a:xfrm>
        </p:grpSpPr>
        <p:sp>
          <p:nvSpPr>
            <p:cNvPr id="896" name="Google Shape;896;p12"/>
            <p:cNvSpPr/>
            <p:nvPr/>
          </p:nvSpPr>
          <p:spPr>
            <a:xfrm>
              <a:off x="1253431" y="2361332"/>
              <a:ext cx="16915626" cy="1624007"/>
            </a:xfrm>
            <a:prstGeom prst="rightArrow">
              <a:avLst>
                <a:gd name="adj1" fmla="val 50000"/>
                <a:gd name="adj2" fmla="val 34787"/>
              </a:avLst>
            </a:prstGeom>
            <a:solidFill>
              <a:schemeClr val="accent2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 b="1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1867" b="1">
                  <a:solidFill>
                    <a:srgbClr val="C7EDFC"/>
                  </a:solidFill>
                  <a:latin typeface="Tahoma"/>
                  <a:ea typeface="Tahoma"/>
                  <a:cs typeface="Tahoma"/>
                  <a:sym typeface="Tahoma"/>
                </a:rPr>
                <a:t>ตั้งแต่ปี  – 2025 ก่อนปรับปรุงคะแนน As is =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2"/>
            <p:cNvSpPr/>
            <p:nvPr/>
          </p:nvSpPr>
          <p:spPr>
            <a:xfrm>
              <a:off x="13101405" y="2389605"/>
              <a:ext cx="5053911" cy="1537340"/>
            </a:xfrm>
            <a:prstGeom prst="rightArrow">
              <a:avLst>
                <a:gd name="adj1" fmla="val 50000"/>
                <a:gd name="adj2" fmla="val 34787"/>
              </a:avLst>
            </a:prstGeom>
            <a:solidFill>
              <a:srgbClr val="275316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5ECBF4"/>
                  </a:solidFill>
                  <a:latin typeface="Tahoma"/>
                  <a:ea typeface="Tahoma"/>
                  <a:cs typeface="Tahoma"/>
                  <a:sym typeface="Tahoma"/>
                </a:rPr>
                <a:t>หลังปรับปรุงคะแนน To be = </a:t>
              </a:r>
              <a:endParaRPr/>
            </a:p>
          </p:txBody>
        </p:sp>
        <p:sp>
          <p:nvSpPr>
            <p:cNvPr id="898" name="Google Shape;898;p12"/>
            <p:cNvSpPr txBox="1"/>
            <p:nvPr/>
          </p:nvSpPr>
          <p:spPr>
            <a:xfrm>
              <a:off x="1051" y="2740791"/>
              <a:ext cx="1289796" cy="14667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spcFirstLastPara="1" wrap="square" lIns="0" tIns="0" rIns="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0" name="Google Shape;900;p12"/>
          <p:cNvSpPr/>
          <p:nvPr/>
        </p:nvSpPr>
        <p:spPr>
          <a:xfrm>
            <a:off x="-6460" y="0"/>
            <a:ext cx="12198460" cy="51719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บริษัท</a:t>
            </a:r>
            <a:r>
              <a:rPr lang="en-US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……………| Timeline </a:t>
            </a:r>
            <a:r>
              <a:rPr lang="th-TH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การยกระดับสู่อุตสาหกรรม 4.0</a:t>
            </a:r>
            <a:endParaRPr dirty="0"/>
          </a:p>
        </p:txBody>
      </p:sp>
      <p:sp>
        <p:nvSpPr>
          <p:cNvPr id="901" name="Google Shape;901;p12"/>
          <p:cNvSpPr txBox="1"/>
          <p:nvPr/>
        </p:nvSpPr>
        <p:spPr>
          <a:xfrm>
            <a:off x="1374" y="5055494"/>
            <a:ext cx="844196" cy="18239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spcFirstLastPara="1" wrap="square" lIns="0" tIns="0" rIns="0" bIns="121900" anchor="ctr" anchorCtr="0">
            <a:noAutofit/>
          </a:bodyPr>
          <a:lstStyle/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2"/>
          <p:cNvSpPr/>
          <p:nvPr/>
        </p:nvSpPr>
        <p:spPr>
          <a:xfrm>
            <a:off x="8600239" y="3252940"/>
            <a:ext cx="354644" cy="3214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443"/>
          </a:solidFill>
          <a:ln w="19050" cap="flat" cmpd="sng">
            <a:solidFill>
              <a:srgbClr val="0064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2"/>
          <p:cNvSpPr txBox="1"/>
          <p:nvPr/>
        </p:nvSpPr>
        <p:spPr>
          <a:xfrm>
            <a:off x="11775057" y="6426679"/>
            <a:ext cx="416943" cy="2947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sz="1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Google Shape;425;p11">
            <a:extLst>
              <a:ext uri="{FF2B5EF4-FFF2-40B4-BE49-F238E27FC236}">
                <a16:creationId xmlns:a16="http://schemas.microsoft.com/office/drawing/2014/main" id="{01065AE6-3543-DFEE-4B9A-25AF271CF630}"/>
              </a:ext>
            </a:extLst>
          </p:cNvPr>
          <p:cNvSpPr txBox="1"/>
          <p:nvPr/>
        </p:nvSpPr>
        <p:spPr>
          <a:xfrm>
            <a:off x="61473" y="1518582"/>
            <a:ext cx="791931" cy="28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9966"/>
              </a:lnSpc>
            </a:pPr>
            <a:r>
              <a:rPr lang="en-US" sz="1318" b="1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คะแนน</a:t>
            </a:r>
            <a:endParaRPr sz="1318" b="1" dirty="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Google Shape;429;p11">
            <a:extLst>
              <a:ext uri="{FF2B5EF4-FFF2-40B4-BE49-F238E27FC236}">
                <a16:creationId xmlns:a16="http://schemas.microsoft.com/office/drawing/2014/main" id="{55508E44-4EF0-4571-D10C-317C0BBBB23A}"/>
              </a:ext>
            </a:extLst>
          </p:cNvPr>
          <p:cNvSpPr txBox="1"/>
          <p:nvPr/>
        </p:nvSpPr>
        <p:spPr>
          <a:xfrm>
            <a:off x="14656" y="5694705"/>
            <a:ext cx="791931" cy="56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8095"/>
              </a:lnSpc>
            </a:pPr>
            <a:r>
              <a:rPr lang="en-US" sz="1167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Main</a:t>
            </a:r>
            <a:endParaRPr sz="2001" dirty="0"/>
          </a:p>
          <a:p>
            <a:pPr algn="ctr">
              <a:lnSpc>
                <a:spcPct val="158095"/>
              </a:lnSpc>
            </a:pPr>
            <a:r>
              <a:rPr lang="en-US" sz="1167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Product</a:t>
            </a:r>
            <a:endParaRPr sz="2001" dirty="0"/>
          </a:p>
        </p:txBody>
      </p:sp>
      <p:sp>
        <p:nvSpPr>
          <p:cNvPr id="4" name="Google Shape;483;p11">
            <a:extLst>
              <a:ext uri="{FF2B5EF4-FFF2-40B4-BE49-F238E27FC236}">
                <a16:creationId xmlns:a16="http://schemas.microsoft.com/office/drawing/2014/main" id="{5D37A268-BA1D-8F8B-3E35-0B60C28042D2}"/>
              </a:ext>
            </a:extLst>
          </p:cNvPr>
          <p:cNvSpPr txBox="1"/>
          <p:nvPr/>
        </p:nvSpPr>
        <p:spPr>
          <a:xfrm>
            <a:off x="20900" y="4552577"/>
            <a:ext cx="791931" cy="56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84444"/>
              </a:lnSpc>
            </a:pPr>
            <a:r>
              <a:rPr lang="en-US" sz="1000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Model &amp; Number</a:t>
            </a:r>
            <a:endParaRPr sz="2001" dirty="0"/>
          </a:p>
        </p:txBody>
      </p:sp>
      <p:sp>
        <p:nvSpPr>
          <p:cNvPr id="5" name="Google Shape;496;p11">
            <a:extLst>
              <a:ext uri="{FF2B5EF4-FFF2-40B4-BE49-F238E27FC236}">
                <a16:creationId xmlns:a16="http://schemas.microsoft.com/office/drawing/2014/main" id="{37101A0A-D2AB-B2BA-EDF3-F88279357B6D}"/>
              </a:ext>
            </a:extLst>
          </p:cNvPr>
          <p:cNvSpPr txBox="1"/>
          <p:nvPr/>
        </p:nvSpPr>
        <p:spPr>
          <a:xfrm>
            <a:off x="23183" y="2353116"/>
            <a:ext cx="791931" cy="28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9966"/>
              </a:lnSpc>
            </a:pPr>
            <a:r>
              <a:rPr lang="en-US" sz="1318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Year</a:t>
            </a:r>
            <a:endParaRPr sz="2001" dirty="0"/>
          </a:p>
        </p:txBody>
      </p:sp>
      <p:sp>
        <p:nvSpPr>
          <p:cNvPr id="6" name="Google Shape;499;p11">
            <a:extLst>
              <a:ext uri="{FF2B5EF4-FFF2-40B4-BE49-F238E27FC236}">
                <a16:creationId xmlns:a16="http://schemas.microsoft.com/office/drawing/2014/main" id="{A8486080-4579-2A5E-8C1A-3E675E5C505D}"/>
              </a:ext>
            </a:extLst>
          </p:cNvPr>
          <p:cNvSpPr txBox="1"/>
          <p:nvPr/>
        </p:nvSpPr>
        <p:spPr>
          <a:xfrm>
            <a:off x="23182" y="3295941"/>
            <a:ext cx="791931" cy="84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84444"/>
              </a:lnSpc>
            </a:pPr>
            <a:r>
              <a:rPr lang="en-US" sz="1000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Digital tools</a:t>
            </a:r>
            <a:endParaRPr sz="2001" dirty="0"/>
          </a:p>
          <a:p>
            <a:pPr algn="ctr">
              <a:lnSpc>
                <a:spcPct val="184444"/>
              </a:lnSpc>
            </a:pPr>
            <a:r>
              <a:rPr lang="en-US" sz="1000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&amp;</a:t>
            </a:r>
            <a:endParaRPr sz="2001" dirty="0"/>
          </a:p>
          <a:p>
            <a:pPr algn="ctr">
              <a:lnSpc>
                <a:spcPct val="184444"/>
              </a:lnSpc>
            </a:pPr>
            <a:r>
              <a:rPr lang="en-US" sz="1000" b="1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Applications</a:t>
            </a:r>
            <a:endParaRPr sz="20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48F2B-8E95-C268-FC45-83488D3B0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80A7-004E-48B5-5E62-00AE34C899C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6507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solidFill>
                  <a:schemeClr val="bg1"/>
                </a:solidFill>
              </a:rPr>
              <a:t>ปัญหาและความต้องการ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15001A-ADD6-D897-E842-0B06FCD70F96}"/>
              </a:ext>
            </a:extLst>
          </p:cNvPr>
          <p:cNvSpPr/>
          <p:nvPr/>
        </p:nvSpPr>
        <p:spPr>
          <a:xfrm>
            <a:off x="393842" y="1058238"/>
            <a:ext cx="11404315" cy="53836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447675" indent="-2682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th-TH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Google Shape;1018;p49">
            <a:extLst>
              <a:ext uri="{FF2B5EF4-FFF2-40B4-BE49-F238E27FC236}">
                <a16:creationId xmlns:a16="http://schemas.microsoft.com/office/drawing/2014/main" id="{65C8D9BB-EF78-6F24-C9A8-22DDBD282507}"/>
              </a:ext>
            </a:extLst>
          </p:cNvPr>
          <p:cNvSpPr txBox="1">
            <a:spLocks/>
          </p:cNvSpPr>
          <p:nvPr/>
        </p:nvSpPr>
        <p:spPr>
          <a:xfrm>
            <a:off x="11722742" y="6553200"/>
            <a:ext cx="469258" cy="2812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defTabSz="914446">
              <a:defRPr/>
            </a:pPr>
            <a:fld id="{00000000-1234-1234-1234-123412341234}" type="slidenum">
              <a:rPr lang="en" sz="1600" b="0" ker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defTabSz="914446">
                <a:defRPr/>
              </a:pPr>
              <a:t>13</a:t>
            </a:fld>
            <a:endParaRPr lang="en" sz="1600" b="0" kern="0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9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1E936-67AE-10AE-0F62-4546F6445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235;p7">
            <a:extLst>
              <a:ext uri="{FF2B5EF4-FFF2-40B4-BE49-F238E27FC236}">
                <a16:creationId xmlns:a16="http://schemas.microsoft.com/office/drawing/2014/main" id="{89409A92-4A96-FCFD-B45F-CFD17EE42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871913"/>
              </p:ext>
            </p:extLst>
          </p:nvPr>
        </p:nvGraphicFramePr>
        <p:xfrm>
          <a:off x="2" y="486139"/>
          <a:ext cx="12191998" cy="63548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4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1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239">
                  <a:extLst>
                    <a:ext uri="{9D8B030D-6E8A-4147-A177-3AD203B41FA5}">
                      <a16:colId xmlns:a16="http://schemas.microsoft.com/office/drawing/2014/main" val="3787410440"/>
                    </a:ext>
                  </a:extLst>
                </a:gridCol>
                <a:gridCol w="1521815">
                  <a:extLst>
                    <a:ext uri="{9D8B030D-6E8A-4147-A177-3AD203B41FA5}">
                      <a16:colId xmlns:a16="http://schemas.microsoft.com/office/drawing/2014/main" val="152019377"/>
                    </a:ext>
                  </a:extLst>
                </a:gridCol>
                <a:gridCol w="3988468">
                  <a:extLst>
                    <a:ext uri="{9D8B030D-6E8A-4147-A177-3AD203B41FA5}">
                      <a16:colId xmlns:a16="http://schemas.microsoft.com/office/drawing/2014/main" val="3936688560"/>
                    </a:ext>
                  </a:extLst>
                </a:gridCol>
              </a:tblGrid>
              <a:tr h="4304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ahoma"/>
                        <a:buNone/>
                      </a:pPr>
                      <a:r>
                        <a:rPr lang="en-US" sz="1100" b="1" i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ลำดับ</a:t>
                      </a:r>
                      <a:endParaRPr sz="1100" b="1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ahoma"/>
                        <a:buNone/>
                      </a:pPr>
                      <a:r>
                        <a:rPr lang="en-US" sz="1100" b="1" i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ชื่อโครงการ</a:t>
                      </a:r>
                      <a:endParaRPr sz="1100" b="1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ahoma"/>
                        <a:buNone/>
                      </a:pPr>
                      <a:r>
                        <a:rPr lang="en-US" sz="1100" b="1" i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จำนวนเงินลงทุน</a:t>
                      </a:r>
                      <a:endParaRPr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ahoma"/>
                        <a:buNone/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(</a:t>
                      </a:r>
                      <a:r>
                        <a:rPr lang="en-US" sz="1100" b="1" i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ล้านบาท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)</a:t>
                      </a:r>
                      <a:endParaRPr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B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ahoma"/>
                        <a:buNone/>
                      </a:pPr>
                      <a:r>
                        <a:rPr lang="th-TH" sz="11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สัดส่วนเงินลงทุน (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%)</a:t>
                      </a:r>
                      <a:endParaRPr sz="1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B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ahoma"/>
                        <a:buNone/>
                      </a:pPr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</a:t>
                      </a:r>
                      <a:r>
                        <a:rPr lang="th-TH" sz="1100" b="1" i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ประโยชน์ที่ได้รับ</a:t>
                      </a:r>
                      <a:endParaRPr sz="1100" b="1" i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B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ahoma"/>
                        <a:buNone/>
                      </a:pPr>
                      <a:r>
                        <a:rPr lang="th-TH" sz="1100" b="1" i="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ประโยชน์/เหตุผล/ข้อมูลสนับสนุน</a:t>
                      </a:r>
                      <a:endParaRPr sz="1100" b="1" i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B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B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9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600" dirty="0"/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ระบุชื่อโครงการ.............................. </a:t>
                      </a:r>
                      <a:b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(รายละเอียดการดำเนินการของอุปกรณ์ เช่น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Upgrade and Implement ERP Software 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ติดตั้งอุปกรณ์เพื่อลดปัญหาการหยุดชะงักของระบบ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sz="1400" dirty="0"/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endParaRPr sz="1600" dirty="0"/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endParaRPr sz="1600" b="0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1637" marR="101637" marT="50819" marB="50819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7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600" dirty="0"/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endParaRPr sz="1600" dirty="0"/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endParaRPr sz="1600" b="0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1637" marR="101637" marT="50819" marB="50819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7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600" dirty="0"/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endParaRPr sz="1600" dirty="0"/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endParaRPr sz="1600" b="0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1637" marR="101637" marT="50819" marB="50819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1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600" dirty="0"/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101637" marR="101637" marT="50819" marB="50819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endParaRPr sz="1600" dirty="0"/>
                    </a:p>
                  </a:txBody>
                  <a:tcPr marL="101637" marR="101637" marT="50819" marB="50819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endParaRPr sz="1600" b="0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01637" marR="101637" marT="50819" marB="50819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1637" marR="101637" marT="50819" marB="50819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322873"/>
                  </a:ext>
                </a:extLst>
              </a:tr>
              <a:tr h="8902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endParaRPr sz="1600" dirty="0"/>
                    </a:p>
                  </a:txBody>
                  <a:tcPr marL="101637" marR="101637" marT="50819" marB="50819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1637" marR="101637" marT="50819" marB="50819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endParaRPr sz="1600" dirty="0"/>
                    </a:p>
                  </a:txBody>
                  <a:tcPr marL="101637" marR="101637" marT="50819" marB="50819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ahoma"/>
                        <a:buNone/>
                      </a:pPr>
                      <a:endParaRPr sz="1600" b="0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01637" marR="101637" marT="50819" marB="50819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1637" marR="101637" marT="50819" marB="50819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025987"/>
                  </a:ext>
                </a:extLst>
              </a:tr>
            </a:tbl>
          </a:graphicData>
        </a:graphic>
      </p:graphicFrame>
      <p:sp>
        <p:nvSpPr>
          <p:cNvPr id="2" name="Google Shape;233;p7">
            <a:extLst>
              <a:ext uri="{FF2B5EF4-FFF2-40B4-BE49-F238E27FC236}">
                <a16:creationId xmlns:a16="http://schemas.microsoft.com/office/drawing/2014/main" id="{1B3D4151-5601-1B1E-9BF1-DDD39CD03C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608" cy="4861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3200"/>
            </a:pPr>
            <a:r>
              <a:rPr lang="th-TH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จำนวนโครงการที่เสนอในแผนการลงทุน</a:t>
            </a:r>
          </a:p>
        </p:txBody>
      </p:sp>
      <p:sp>
        <p:nvSpPr>
          <p:cNvPr id="3" name="Google Shape;1018;p49">
            <a:extLst>
              <a:ext uri="{FF2B5EF4-FFF2-40B4-BE49-F238E27FC236}">
                <a16:creationId xmlns:a16="http://schemas.microsoft.com/office/drawing/2014/main" id="{CC430C72-1FD9-7CAE-1AAD-532F347AF123}"/>
              </a:ext>
            </a:extLst>
          </p:cNvPr>
          <p:cNvSpPr txBox="1">
            <a:spLocks/>
          </p:cNvSpPr>
          <p:nvPr/>
        </p:nvSpPr>
        <p:spPr>
          <a:xfrm>
            <a:off x="11837504" y="6619460"/>
            <a:ext cx="354496" cy="2150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defTabSz="914446">
              <a:defRPr/>
            </a:pPr>
            <a:fld id="{00000000-1234-1234-1234-123412341234}" type="slidenum">
              <a:rPr lang="en" b="0" kern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defTabSz="914446">
                <a:defRPr/>
              </a:pPr>
              <a:t>14</a:t>
            </a:fld>
            <a:endParaRPr lang="en" b="0" kern="0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3"/>
          <p:cNvSpPr txBox="1"/>
          <p:nvPr/>
        </p:nvSpPr>
        <p:spPr>
          <a:xfrm>
            <a:off x="333846" y="389944"/>
            <a:ext cx="11255642" cy="36933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800"/>
              <a:buFont typeface="Kanit"/>
              <a:buNone/>
            </a:pPr>
            <a:r>
              <a:rPr lang="en-US" sz="1800" b="0" i="0" u="none" strike="noStrike" cap="none">
                <a:solidFill>
                  <a:srgbClr val="008080"/>
                </a:solidFill>
                <a:latin typeface="Kanit"/>
                <a:ea typeface="Kanit"/>
                <a:cs typeface="Kanit"/>
                <a:sym typeface="Kanit"/>
              </a:rPr>
              <a:t>Project related Sub Dimension</a:t>
            </a:r>
            <a:endParaRPr sz="1800" b="0" i="0" u="none" strike="noStrike" cap="none">
              <a:solidFill>
                <a:srgbClr val="C00000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911" name="Google Shape;911;p13"/>
          <p:cNvSpPr txBox="1"/>
          <p:nvPr/>
        </p:nvSpPr>
        <p:spPr>
          <a:xfrm>
            <a:off x="1429001" y="6362633"/>
            <a:ext cx="97474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Kanit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ให้แสดงความเชื่อมโยงของ project ที่ทำการพัฒนาที่สอดคล้องกับมิติย่อย ดังตัวอย่างภาพด้านบน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2544418" y="4293705"/>
            <a:ext cx="882595" cy="190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C64"/>
              </a:buClr>
              <a:buSzPts val="1000"/>
              <a:buFont typeface="Kanit"/>
              <a:buNone/>
            </a:pPr>
            <a:r>
              <a:rPr lang="en-US" sz="1000" b="0" i="0" u="none" strike="noStrike" cap="none">
                <a:solidFill>
                  <a:srgbClr val="143C64"/>
                </a:solidFill>
                <a:latin typeface="Kanit"/>
                <a:ea typeface="Kanit"/>
                <a:cs typeface="Kanit"/>
                <a:sym typeface="Kanit"/>
              </a:rPr>
              <a:t>5.1</a:t>
            </a:r>
            <a:r>
              <a:rPr lang="en-US" sz="1000" b="0" i="0" u="none" strike="noStrike" cap="none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  ERP</a:t>
            </a:r>
            <a:endParaRPr sz="1000" b="0" i="0" u="none" strike="noStrike" cap="none">
              <a:solidFill>
                <a:srgbClr val="14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3" name="Google Shape;9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666" y="871283"/>
            <a:ext cx="9051333" cy="5596773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3"/>
          <p:cNvSpPr txBox="1"/>
          <p:nvPr/>
        </p:nvSpPr>
        <p:spPr>
          <a:xfrm>
            <a:off x="11654287" y="6530196"/>
            <a:ext cx="519106" cy="2760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4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14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39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14"/>
          <p:cNvSpPr txBox="1"/>
          <p:nvPr/>
        </p:nvSpPr>
        <p:spPr>
          <a:xfrm>
            <a:off x="-91306" y="9658"/>
            <a:ext cx="95663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Kanit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Kanit"/>
                <a:ea typeface="Kanit"/>
                <a:cs typeface="Kanit"/>
                <a:sym typeface="Kanit"/>
              </a:rPr>
              <a:t>Current System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(แสดงภาพรวมทั้งองค์กร ก่อนการปรับปรุง) </a:t>
            </a:r>
            <a:endParaRPr/>
          </a:p>
        </p:txBody>
      </p:sp>
      <p:pic>
        <p:nvPicPr>
          <p:cNvPr id="922" name="Google Shape;922;p14"/>
          <p:cNvPicPr preferRelativeResize="0"/>
          <p:nvPr/>
        </p:nvPicPr>
        <p:blipFill rotWithShape="1">
          <a:blip r:embed="rId3">
            <a:alphaModFix/>
          </a:blip>
          <a:srcRect b="10312"/>
          <a:stretch/>
        </p:blipFill>
        <p:spPr>
          <a:xfrm>
            <a:off x="0" y="672860"/>
            <a:ext cx="9877245" cy="5161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3" name="Google Shape;923;p14"/>
          <p:cNvGrpSpPr/>
          <p:nvPr/>
        </p:nvGrpSpPr>
        <p:grpSpPr>
          <a:xfrm>
            <a:off x="9475025" y="1732623"/>
            <a:ext cx="2601956" cy="3331084"/>
            <a:chOff x="9475025" y="812843"/>
            <a:chExt cx="2601956" cy="3804249"/>
          </a:xfrm>
        </p:grpSpPr>
        <p:sp>
          <p:nvSpPr>
            <p:cNvPr id="924" name="Google Shape;924;p14"/>
            <p:cNvSpPr/>
            <p:nvPr/>
          </p:nvSpPr>
          <p:spPr>
            <a:xfrm>
              <a:off x="9475025" y="840682"/>
              <a:ext cx="2601956" cy="3776410"/>
            </a:xfrm>
            <a:prstGeom prst="rect">
              <a:avLst/>
            </a:prstGeom>
            <a:solidFill>
              <a:srgbClr val="FAE2D5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4"/>
            <p:cNvSpPr txBox="1"/>
            <p:nvPr/>
          </p:nvSpPr>
          <p:spPr>
            <a:xfrm>
              <a:off x="9533627" y="812843"/>
              <a:ext cx="2092316" cy="163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BF4F14"/>
                  </a:solidFill>
                  <a:latin typeface="Tahoma"/>
                  <a:ea typeface="Tahoma"/>
                  <a:cs typeface="Tahoma"/>
                  <a:sym typeface="Tahoma"/>
                </a:rPr>
                <a:t>Pain point :</a:t>
              </a:r>
              <a:b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16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b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16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b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3. </a:t>
              </a:r>
              <a:r>
                <a:rPr lang="en-US" sz="16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4. </a:t>
              </a:r>
              <a:r>
                <a:rPr lang="en-US" sz="16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5. </a:t>
              </a:r>
              <a:r>
                <a:rPr lang="en-US" sz="16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6" name="Google Shape;926;p14"/>
            <p:cNvSpPr txBox="1"/>
            <p:nvPr/>
          </p:nvSpPr>
          <p:spPr>
            <a:xfrm>
              <a:off x="9592229" y="2567169"/>
              <a:ext cx="2092316" cy="1908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BF4F14"/>
                  </a:solidFill>
                  <a:latin typeface="Tahoma"/>
                  <a:ea typeface="Tahoma"/>
                  <a:cs typeface="Tahoma"/>
                  <a:sym typeface="Tahoma"/>
                </a:rPr>
                <a:t>ยกตัวอย่างประกอบ:</a:t>
              </a:r>
              <a:b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16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b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16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b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3. </a:t>
              </a:r>
              <a:r>
                <a:rPr lang="en-US" sz="16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4. </a:t>
              </a:r>
              <a:r>
                <a:rPr lang="en-US" sz="16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5. </a:t>
              </a:r>
              <a:r>
                <a:rPr lang="en-US" sz="16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7" name="Google Shape;927;p14"/>
          <p:cNvSpPr txBox="1"/>
          <p:nvPr/>
        </p:nvSpPr>
        <p:spPr>
          <a:xfrm>
            <a:off x="9921074" y="1286866"/>
            <a:ext cx="1391133" cy="338554"/>
          </a:xfrm>
          <a:prstGeom prst="rect">
            <a:avLst/>
          </a:prstGeom>
          <a:solidFill>
            <a:srgbClr val="F6C5A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อัตโนมัติ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8" name="Google Shape;928;p14"/>
          <p:cNvSpPr txBox="1"/>
          <p:nvPr/>
        </p:nvSpPr>
        <p:spPr>
          <a:xfrm>
            <a:off x="9931582" y="827373"/>
            <a:ext cx="1391133" cy="338554"/>
          </a:xfrm>
          <a:prstGeom prst="rect">
            <a:avLst/>
          </a:prstGeom>
          <a:solidFill>
            <a:srgbClr val="D86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กึ่งอัตโนมัติ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9" name="Google Shape;929;p14"/>
          <p:cNvSpPr txBox="1"/>
          <p:nvPr/>
        </p:nvSpPr>
        <p:spPr>
          <a:xfrm>
            <a:off x="9931582" y="370070"/>
            <a:ext cx="1391133" cy="338554"/>
          </a:xfrm>
          <a:prstGeom prst="rect">
            <a:avLst/>
          </a:prstGeom>
          <a:solidFill>
            <a:srgbClr val="82CAE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พนักงาน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930" name="Google Shape;930;p14"/>
          <p:cNvGrpSpPr/>
          <p:nvPr/>
        </p:nvGrpSpPr>
        <p:grpSpPr>
          <a:xfrm>
            <a:off x="239161" y="5797094"/>
            <a:ext cx="11545986" cy="1004639"/>
            <a:chOff x="239161" y="5797094"/>
            <a:chExt cx="11545986" cy="1004639"/>
          </a:xfrm>
        </p:grpSpPr>
        <p:sp>
          <p:nvSpPr>
            <p:cNvPr id="931" name="Google Shape;931;p14"/>
            <p:cNvSpPr/>
            <p:nvPr/>
          </p:nvSpPr>
          <p:spPr>
            <a:xfrm>
              <a:off x="4241779" y="6369003"/>
              <a:ext cx="165417" cy="198561"/>
            </a:xfrm>
            <a:prstGeom prst="rect">
              <a:avLst/>
            </a:prstGeom>
            <a:solidFill>
              <a:srgbClr val="D86CCC"/>
            </a:solidFill>
            <a:ln w="190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6074098" y="6433956"/>
              <a:ext cx="165415" cy="87872"/>
            </a:xfrm>
            <a:prstGeom prst="triangle">
              <a:avLst>
                <a:gd name="adj" fmla="val 50000"/>
              </a:avLst>
            </a:prstGeom>
            <a:solidFill>
              <a:srgbClr val="D86CCC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7828651" y="6381780"/>
              <a:ext cx="165417" cy="198561"/>
            </a:xfrm>
            <a:prstGeom prst="rect">
              <a:avLst/>
            </a:prstGeom>
            <a:solidFill>
              <a:srgbClr val="82CAEB"/>
            </a:solidFill>
            <a:ln w="190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9839906" y="6419370"/>
              <a:ext cx="165415" cy="87872"/>
            </a:xfrm>
            <a:prstGeom prst="triangle">
              <a:avLst>
                <a:gd name="adj" fmla="val 50000"/>
              </a:avLst>
            </a:prstGeom>
            <a:solidFill>
              <a:srgbClr val="82CAEB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5" name="Google Shape;935;p14"/>
            <p:cNvGrpSpPr/>
            <p:nvPr/>
          </p:nvGrpSpPr>
          <p:grpSpPr>
            <a:xfrm>
              <a:off x="239161" y="5797094"/>
              <a:ext cx="11545986" cy="1004639"/>
              <a:chOff x="267419" y="5797094"/>
              <a:chExt cx="11545986" cy="1004639"/>
            </a:xfrm>
          </p:grpSpPr>
          <p:sp>
            <p:nvSpPr>
              <p:cNvPr id="936" name="Google Shape;936;p14"/>
              <p:cNvSpPr txBox="1"/>
              <p:nvPr/>
            </p:nvSpPr>
            <p:spPr>
              <a:xfrm>
                <a:off x="894450" y="5967754"/>
                <a:ext cx="1410166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กระบวนการผลิตอัตโนมัติ</a:t>
                </a:r>
                <a:endParaRPr/>
              </a:p>
            </p:txBody>
          </p:sp>
          <p:sp>
            <p:nvSpPr>
              <p:cNvPr id="937" name="Google Shape;937;p14"/>
              <p:cNvSpPr txBox="1"/>
              <p:nvPr/>
            </p:nvSpPr>
            <p:spPr>
              <a:xfrm>
                <a:off x="894450" y="6388536"/>
                <a:ext cx="1538528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กระบวนการสนับสนุนอัตโนมัติ</a:t>
                </a:r>
                <a:endParaRPr/>
              </a:p>
            </p:txBody>
          </p:sp>
          <p:sp>
            <p:nvSpPr>
              <p:cNvPr id="938" name="Google Shape;938;p14"/>
              <p:cNvSpPr/>
              <p:nvPr/>
            </p:nvSpPr>
            <p:spPr>
              <a:xfrm>
                <a:off x="638908" y="5984884"/>
                <a:ext cx="165417" cy="215956"/>
              </a:xfrm>
              <a:prstGeom prst="rect">
                <a:avLst/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highlight>
                    <a:srgbClr val="00FF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14"/>
              <p:cNvSpPr/>
              <p:nvPr/>
            </p:nvSpPr>
            <p:spPr>
              <a:xfrm>
                <a:off x="604173" y="6373910"/>
                <a:ext cx="214073" cy="198561"/>
              </a:xfrm>
              <a:prstGeom prst="rect">
                <a:avLst/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highlight>
                    <a:srgbClr val="00FF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14"/>
              <p:cNvSpPr txBox="1"/>
              <p:nvPr/>
            </p:nvSpPr>
            <p:spPr>
              <a:xfrm>
                <a:off x="2586051" y="5968184"/>
                <a:ext cx="1495802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การเคลื่อนย้ายอัตโนมัติ</a:t>
                </a:r>
                <a:endParaRPr/>
              </a:p>
            </p:txBody>
          </p:sp>
          <p:sp>
            <p:nvSpPr>
              <p:cNvPr id="941" name="Google Shape;941;p14"/>
              <p:cNvSpPr/>
              <p:nvPr/>
            </p:nvSpPr>
            <p:spPr>
              <a:xfrm>
                <a:off x="2352094" y="6026806"/>
                <a:ext cx="177891" cy="19856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14"/>
              <p:cNvSpPr txBox="1"/>
              <p:nvPr/>
            </p:nvSpPr>
            <p:spPr>
              <a:xfrm>
                <a:off x="2535455" y="6371476"/>
                <a:ext cx="1701445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สามารถพยากรณ์ความผิดปกติล่วงหน้า</a:t>
                </a:r>
                <a:endParaRPr/>
              </a:p>
            </p:txBody>
          </p:sp>
          <p:sp>
            <p:nvSpPr>
              <p:cNvPr id="943" name="Google Shape;943;p14"/>
              <p:cNvSpPr/>
              <p:nvPr/>
            </p:nvSpPr>
            <p:spPr>
              <a:xfrm>
                <a:off x="2316306" y="6434822"/>
                <a:ext cx="161996" cy="82336"/>
              </a:xfrm>
              <a:prstGeom prst="triangle">
                <a:avLst>
                  <a:gd name="adj" fmla="val 50000"/>
                </a:avLst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4"/>
              <p:cNvSpPr/>
              <p:nvPr/>
            </p:nvSpPr>
            <p:spPr>
              <a:xfrm>
                <a:off x="4256390" y="5976252"/>
                <a:ext cx="165417" cy="198561"/>
              </a:xfrm>
              <a:prstGeom prst="rect">
                <a:avLst/>
              </a:prstGeom>
              <a:solidFill>
                <a:srgbClr val="D86CCC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4"/>
              <p:cNvSpPr txBox="1"/>
              <p:nvPr/>
            </p:nvSpPr>
            <p:spPr>
              <a:xfrm>
                <a:off x="4540391" y="5943854"/>
                <a:ext cx="1616708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กระบวนการผลิตกึ่งอัตโนมัติ</a:t>
                </a:r>
                <a:endParaRPr/>
              </a:p>
            </p:txBody>
          </p:sp>
          <p:sp>
            <p:nvSpPr>
              <p:cNvPr id="946" name="Google Shape;946;p14"/>
              <p:cNvSpPr txBox="1"/>
              <p:nvPr/>
            </p:nvSpPr>
            <p:spPr>
              <a:xfrm>
                <a:off x="4537256" y="6338146"/>
                <a:ext cx="156510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กระบวนการสนับสนุนกึ่งอัตโนมัติ</a:t>
                </a:r>
                <a:endParaRPr/>
              </a:p>
            </p:txBody>
          </p:sp>
          <p:sp>
            <p:nvSpPr>
              <p:cNvPr id="947" name="Google Shape;947;p14"/>
              <p:cNvSpPr txBox="1"/>
              <p:nvPr/>
            </p:nvSpPr>
            <p:spPr>
              <a:xfrm>
                <a:off x="6385556" y="5952065"/>
                <a:ext cx="1684400" cy="270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การเคลื่อนย้ายกึ่งอัตโนมัติ</a:t>
                </a:r>
                <a:endParaRPr/>
              </a:p>
            </p:txBody>
          </p:sp>
          <p:sp>
            <p:nvSpPr>
              <p:cNvPr id="948" name="Google Shape;948;p14"/>
              <p:cNvSpPr/>
              <p:nvPr/>
            </p:nvSpPr>
            <p:spPr>
              <a:xfrm>
                <a:off x="6105481" y="5974913"/>
                <a:ext cx="172321" cy="21582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D86CCC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4"/>
              <p:cNvSpPr txBox="1"/>
              <p:nvPr/>
            </p:nvSpPr>
            <p:spPr>
              <a:xfrm>
                <a:off x="6396908" y="6377668"/>
                <a:ext cx="1415674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สามารถแจ้งสาเหตุความผิดปกติ</a:t>
                </a:r>
                <a:endParaRPr/>
              </a:p>
            </p:txBody>
          </p:sp>
          <p:sp>
            <p:nvSpPr>
              <p:cNvPr id="950" name="Google Shape;950;p14"/>
              <p:cNvSpPr/>
              <p:nvPr/>
            </p:nvSpPr>
            <p:spPr>
              <a:xfrm>
                <a:off x="7800862" y="5924455"/>
                <a:ext cx="165417" cy="198561"/>
              </a:xfrm>
              <a:prstGeom prst="rect">
                <a:avLst/>
              </a:prstGeom>
              <a:solidFill>
                <a:srgbClr val="82CAE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4"/>
              <p:cNvSpPr txBox="1"/>
              <p:nvPr/>
            </p:nvSpPr>
            <p:spPr>
              <a:xfrm>
                <a:off x="8026121" y="5889061"/>
                <a:ext cx="1616708" cy="29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ผลิตแบบใช้คนควบคุม</a:t>
                </a:r>
                <a:endParaRPr/>
              </a:p>
            </p:txBody>
          </p:sp>
          <p:sp>
            <p:nvSpPr>
              <p:cNvPr id="952" name="Google Shape;952;p14"/>
              <p:cNvSpPr txBox="1"/>
              <p:nvPr/>
            </p:nvSpPr>
            <p:spPr>
              <a:xfrm>
                <a:off x="8066653" y="6365350"/>
                <a:ext cx="179847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สนับสนุนแบบใช้คนควบคุม</a:t>
                </a:r>
                <a:endParaRPr/>
              </a:p>
            </p:txBody>
          </p:sp>
          <p:sp>
            <p:nvSpPr>
              <p:cNvPr id="953" name="Google Shape;953;p14"/>
              <p:cNvSpPr txBox="1"/>
              <p:nvPr/>
            </p:nvSpPr>
            <p:spPr>
              <a:xfrm>
                <a:off x="10012244" y="5903515"/>
                <a:ext cx="1634691" cy="29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</a:t>
                </a: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เคลื่อนย้าย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WIP โดยใช้คน</a:t>
                </a:r>
                <a:endParaRPr/>
              </a:p>
            </p:txBody>
          </p:sp>
          <p:sp>
            <p:nvSpPr>
              <p:cNvPr id="954" name="Google Shape;954;p14"/>
              <p:cNvSpPr/>
              <p:nvPr/>
            </p:nvSpPr>
            <p:spPr>
              <a:xfrm>
                <a:off x="9839906" y="5955812"/>
                <a:ext cx="172338" cy="18007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82CAE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4"/>
              <p:cNvSpPr txBox="1"/>
              <p:nvPr/>
            </p:nvSpPr>
            <p:spPr>
              <a:xfrm>
                <a:off x="10004453" y="6365350"/>
                <a:ext cx="1808952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สามารถแจ้ง alar</a:t>
                </a:r>
                <a:r>
                  <a:rPr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ทาง Network 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4"/>
              <p:cNvSpPr/>
              <p:nvPr/>
            </p:nvSpPr>
            <p:spPr>
              <a:xfrm>
                <a:off x="267419" y="5797094"/>
                <a:ext cx="11545986" cy="1004639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57" name="Google Shape;957;p14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8" name="Google Shape;958;p14"/>
          <p:cNvSpPr/>
          <p:nvPr/>
        </p:nvSpPr>
        <p:spPr>
          <a:xfrm>
            <a:off x="360486" y="5604421"/>
            <a:ext cx="2044234" cy="320033"/>
          </a:xfrm>
          <a:prstGeom prst="rect">
            <a:avLst/>
          </a:prstGeom>
          <a:solidFill>
            <a:srgbClr val="D8F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ใช้สีและสัญลักษณ์ตามที่กำหนดไว้ด้านล่าง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9" name="Google Shape;959;p14"/>
          <p:cNvSpPr/>
          <p:nvPr/>
        </p:nvSpPr>
        <p:spPr>
          <a:xfrm>
            <a:off x="9575505" y="69812"/>
            <a:ext cx="2008560" cy="281748"/>
          </a:xfrm>
          <a:prstGeom prst="rect">
            <a:avLst/>
          </a:prstGeom>
          <a:solidFill>
            <a:srgbClr val="D8F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สีตามที่กำหนดไว้ด้านล่าง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5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965" name="Google Shape;965;p15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39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966" name="Google Shape;966;p15"/>
          <p:cNvSpPr txBox="1"/>
          <p:nvPr/>
        </p:nvSpPr>
        <p:spPr>
          <a:xfrm>
            <a:off x="600076" y="99495"/>
            <a:ext cx="115919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nit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Kanit"/>
                <a:ea typeface="Kanit"/>
                <a:cs typeface="Kanit"/>
                <a:sym typeface="Kanit"/>
              </a:rPr>
              <a:t>ผังแสดงขั้นตอนการผลิต/บริการ รวมถึงแผนผังแสดงการติดตั้งเครื่องจักร ระบบสนับสนุนการผลิต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(ก่อนการปรับปรุง) </a:t>
            </a:r>
            <a:endParaRPr sz="2000" b="0" i="0" u="none" strike="noStrike" cap="none">
              <a:solidFill>
                <a:srgbClr val="000000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Kanit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(โดยแบ่งเป็น 3 ด้าน ได้แก่ Production, Facility, Enterprise)</a:t>
            </a:r>
            <a:endParaRPr sz="1600" b="0" i="0" u="none" strike="noStrike" cap="none">
              <a:solidFill>
                <a:srgbClr val="000000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967" name="Google Shape;967;p15"/>
          <p:cNvPicPr preferRelativeResize="0"/>
          <p:nvPr/>
        </p:nvPicPr>
        <p:blipFill rotWithShape="1">
          <a:blip r:embed="rId3">
            <a:alphaModFix/>
          </a:blip>
          <a:srcRect b="15152"/>
          <a:stretch/>
        </p:blipFill>
        <p:spPr>
          <a:xfrm>
            <a:off x="574348" y="753447"/>
            <a:ext cx="9716965" cy="49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15"/>
          <p:cNvSpPr txBox="1"/>
          <p:nvPr/>
        </p:nvSpPr>
        <p:spPr>
          <a:xfrm>
            <a:off x="10420709" y="5197510"/>
            <a:ext cx="1391133" cy="338554"/>
          </a:xfrm>
          <a:prstGeom prst="rect">
            <a:avLst/>
          </a:prstGeom>
          <a:solidFill>
            <a:srgbClr val="F6C5A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อัตโนมัติ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9" name="Google Shape;969;p15"/>
          <p:cNvSpPr txBox="1"/>
          <p:nvPr/>
        </p:nvSpPr>
        <p:spPr>
          <a:xfrm>
            <a:off x="10431217" y="4738017"/>
            <a:ext cx="1391133" cy="338554"/>
          </a:xfrm>
          <a:prstGeom prst="rect">
            <a:avLst/>
          </a:prstGeom>
          <a:solidFill>
            <a:srgbClr val="D86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กึ่งอัตโนมัติ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0" name="Google Shape;970;p15"/>
          <p:cNvSpPr txBox="1"/>
          <p:nvPr/>
        </p:nvSpPr>
        <p:spPr>
          <a:xfrm>
            <a:off x="10431217" y="4280714"/>
            <a:ext cx="1391133" cy="338554"/>
          </a:xfrm>
          <a:prstGeom prst="rect">
            <a:avLst/>
          </a:prstGeom>
          <a:solidFill>
            <a:srgbClr val="82CAE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พนักงาน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1" name="Google Shape;971;p15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972" name="Google Shape;972;p15"/>
          <p:cNvGrpSpPr/>
          <p:nvPr/>
        </p:nvGrpSpPr>
        <p:grpSpPr>
          <a:xfrm>
            <a:off x="119951" y="5801869"/>
            <a:ext cx="11545986" cy="1004639"/>
            <a:chOff x="239161" y="5797094"/>
            <a:chExt cx="11545986" cy="1004639"/>
          </a:xfrm>
        </p:grpSpPr>
        <p:sp>
          <p:nvSpPr>
            <p:cNvPr id="973" name="Google Shape;973;p15"/>
            <p:cNvSpPr/>
            <p:nvPr/>
          </p:nvSpPr>
          <p:spPr>
            <a:xfrm>
              <a:off x="4241779" y="6369003"/>
              <a:ext cx="165417" cy="198561"/>
            </a:xfrm>
            <a:prstGeom prst="rect">
              <a:avLst/>
            </a:prstGeom>
            <a:solidFill>
              <a:srgbClr val="D86CCC"/>
            </a:solidFill>
            <a:ln w="190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6074098" y="6433956"/>
              <a:ext cx="165415" cy="87872"/>
            </a:xfrm>
            <a:prstGeom prst="triangle">
              <a:avLst>
                <a:gd name="adj" fmla="val 50000"/>
              </a:avLst>
            </a:prstGeom>
            <a:solidFill>
              <a:srgbClr val="D86CCC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7828651" y="6381780"/>
              <a:ext cx="165417" cy="198561"/>
            </a:xfrm>
            <a:prstGeom prst="rect">
              <a:avLst/>
            </a:prstGeom>
            <a:solidFill>
              <a:srgbClr val="82CAEB"/>
            </a:solidFill>
            <a:ln w="190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9839906" y="6419370"/>
              <a:ext cx="165415" cy="87872"/>
            </a:xfrm>
            <a:prstGeom prst="triangle">
              <a:avLst>
                <a:gd name="adj" fmla="val 50000"/>
              </a:avLst>
            </a:prstGeom>
            <a:solidFill>
              <a:srgbClr val="82CAEB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7" name="Google Shape;977;p15"/>
            <p:cNvGrpSpPr/>
            <p:nvPr/>
          </p:nvGrpSpPr>
          <p:grpSpPr>
            <a:xfrm>
              <a:off x="239161" y="5797094"/>
              <a:ext cx="11545986" cy="1004639"/>
              <a:chOff x="267419" y="5797094"/>
              <a:chExt cx="11545986" cy="1004639"/>
            </a:xfrm>
          </p:grpSpPr>
          <p:sp>
            <p:nvSpPr>
              <p:cNvPr id="978" name="Google Shape;978;p15"/>
              <p:cNvSpPr txBox="1"/>
              <p:nvPr/>
            </p:nvSpPr>
            <p:spPr>
              <a:xfrm>
                <a:off x="894450" y="5967754"/>
                <a:ext cx="1410166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กระบวนการผลิตอัตโนมัติ</a:t>
                </a:r>
                <a:endParaRPr/>
              </a:p>
            </p:txBody>
          </p:sp>
          <p:sp>
            <p:nvSpPr>
              <p:cNvPr id="979" name="Google Shape;979;p15"/>
              <p:cNvSpPr txBox="1"/>
              <p:nvPr/>
            </p:nvSpPr>
            <p:spPr>
              <a:xfrm>
                <a:off x="894450" y="6388536"/>
                <a:ext cx="1538528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กระบวนการสนับสนุนอัตโนมัติ</a:t>
                </a:r>
                <a:endParaRPr/>
              </a:p>
            </p:txBody>
          </p:sp>
          <p:sp>
            <p:nvSpPr>
              <p:cNvPr id="980" name="Google Shape;980;p15"/>
              <p:cNvSpPr/>
              <p:nvPr/>
            </p:nvSpPr>
            <p:spPr>
              <a:xfrm>
                <a:off x="638908" y="5984884"/>
                <a:ext cx="165417" cy="215956"/>
              </a:xfrm>
              <a:prstGeom prst="rect">
                <a:avLst/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highlight>
                    <a:srgbClr val="00FF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15"/>
              <p:cNvSpPr/>
              <p:nvPr/>
            </p:nvSpPr>
            <p:spPr>
              <a:xfrm>
                <a:off x="604173" y="6373910"/>
                <a:ext cx="214073" cy="198561"/>
              </a:xfrm>
              <a:prstGeom prst="rect">
                <a:avLst/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highlight>
                    <a:srgbClr val="00FF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15"/>
              <p:cNvSpPr txBox="1"/>
              <p:nvPr/>
            </p:nvSpPr>
            <p:spPr>
              <a:xfrm>
                <a:off x="2586051" y="5968184"/>
                <a:ext cx="1495802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การเคลื่อนย้ายอัตโนมัติ</a:t>
                </a:r>
                <a:endParaRPr/>
              </a:p>
            </p:txBody>
          </p:sp>
          <p:sp>
            <p:nvSpPr>
              <p:cNvPr id="983" name="Google Shape;983;p15"/>
              <p:cNvSpPr/>
              <p:nvPr/>
            </p:nvSpPr>
            <p:spPr>
              <a:xfrm>
                <a:off x="2352094" y="6026806"/>
                <a:ext cx="177891" cy="19856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5"/>
              <p:cNvSpPr txBox="1"/>
              <p:nvPr/>
            </p:nvSpPr>
            <p:spPr>
              <a:xfrm>
                <a:off x="2535455" y="6371476"/>
                <a:ext cx="1701445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สามารถพยากรณ์ความผิดปกติล่วงหน้า</a:t>
                </a:r>
                <a:endParaRPr/>
              </a:p>
            </p:txBody>
          </p:sp>
          <p:sp>
            <p:nvSpPr>
              <p:cNvPr id="985" name="Google Shape;985;p15"/>
              <p:cNvSpPr/>
              <p:nvPr/>
            </p:nvSpPr>
            <p:spPr>
              <a:xfrm>
                <a:off x="2316306" y="6434822"/>
                <a:ext cx="161996" cy="82336"/>
              </a:xfrm>
              <a:prstGeom prst="triangle">
                <a:avLst>
                  <a:gd name="adj" fmla="val 50000"/>
                </a:avLst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15"/>
              <p:cNvSpPr/>
              <p:nvPr/>
            </p:nvSpPr>
            <p:spPr>
              <a:xfrm>
                <a:off x="4256390" y="5976252"/>
                <a:ext cx="165417" cy="198561"/>
              </a:xfrm>
              <a:prstGeom prst="rect">
                <a:avLst/>
              </a:prstGeom>
              <a:solidFill>
                <a:srgbClr val="D86CCC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5"/>
              <p:cNvSpPr txBox="1"/>
              <p:nvPr/>
            </p:nvSpPr>
            <p:spPr>
              <a:xfrm>
                <a:off x="4540391" y="5943854"/>
                <a:ext cx="1616708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กระบวนการผลิตกึ่งอัตโนมัติ</a:t>
                </a:r>
                <a:endParaRPr/>
              </a:p>
            </p:txBody>
          </p:sp>
          <p:sp>
            <p:nvSpPr>
              <p:cNvPr id="988" name="Google Shape;988;p15"/>
              <p:cNvSpPr txBox="1"/>
              <p:nvPr/>
            </p:nvSpPr>
            <p:spPr>
              <a:xfrm>
                <a:off x="4537256" y="6338146"/>
                <a:ext cx="156510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กระบวนการสนับสนุนกึ่งอัตโนมัติ</a:t>
                </a:r>
                <a:endParaRPr/>
              </a:p>
            </p:txBody>
          </p:sp>
          <p:sp>
            <p:nvSpPr>
              <p:cNvPr id="989" name="Google Shape;989;p15"/>
              <p:cNvSpPr txBox="1"/>
              <p:nvPr/>
            </p:nvSpPr>
            <p:spPr>
              <a:xfrm>
                <a:off x="6385556" y="5952065"/>
                <a:ext cx="1684400" cy="270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การเคลื่อนย้ายกึ่งอัตโนมัติ</a:t>
                </a:r>
                <a:endParaRPr/>
              </a:p>
            </p:txBody>
          </p:sp>
          <p:sp>
            <p:nvSpPr>
              <p:cNvPr id="990" name="Google Shape;990;p15"/>
              <p:cNvSpPr/>
              <p:nvPr/>
            </p:nvSpPr>
            <p:spPr>
              <a:xfrm>
                <a:off x="6105481" y="5974913"/>
                <a:ext cx="172321" cy="21582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D86CCC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5"/>
              <p:cNvSpPr txBox="1"/>
              <p:nvPr/>
            </p:nvSpPr>
            <p:spPr>
              <a:xfrm>
                <a:off x="6396908" y="6377668"/>
                <a:ext cx="1415674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สามารถแจ้งสาเหตุความผิดปกติ</a:t>
                </a:r>
                <a:endParaRPr/>
              </a:p>
            </p:txBody>
          </p:sp>
          <p:sp>
            <p:nvSpPr>
              <p:cNvPr id="992" name="Google Shape;992;p15"/>
              <p:cNvSpPr/>
              <p:nvPr/>
            </p:nvSpPr>
            <p:spPr>
              <a:xfrm>
                <a:off x="7800862" y="5924455"/>
                <a:ext cx="165417" cy="198561"/>
              </a:xfrm>
              <a:prstGeom prst="rect">
                <a:avLst/>
              </a:prstGeom>
              <a:solidFill>
                <a:srgbClr val="82CAE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5"/>
              <p:cNvSpPr txBox="1"/>
              <p:nvPr/>
            </p:nvSpPr>
            <p:spPr>
              <a:xfrm>
                <a:off x="8026121" y="5889061"/>
                <a:ext cx="1616708" cy="29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ผลิตแบบใช้คนควบคุม</a:t>
                </a:r>
                <a:endParaRPr/>
              </a:p>
            </p:txBody>
          </p:sp>
          <p:sp>
            <p:nvSpPr>
              <p:cNvPr id="994" name="Google Shape;994;p15"/>
              <p:cNvSpPr txBox="1"/>
              <p:nvPr/>
            </p:nvSpPr>
            <p:spPr>
              <a:xfrm>
                <a:off x="8066653" y="6365350"/>
                <a:ext cx="179847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สนับสนุนแบบใช้คนควบคุม</a:t>
                </a:r>
                <a:endParaRPr/>
              </a:p>
            </p:txBody>
          </p:sp>
          <p:sp>
            <p:nvSpPr>
              <p:cNvPr id="995" name="Google Shape;995;p15"/>
              <p:cNvSpPr txBox="1"/>
              <p:nvPr/>
            </p:nvSpPr>
            <p:spPr>
              <a:xfrm>
                <a:off x="10012244" y="5903515"/>
                <a:ext cx="1634691" cy="29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</a:t>
                </a: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เคลื่อนย้าย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WIP โดยใช้คน</a:t>
                </a:r>
                <a:endParaRPr/>
              </a:p>
            </p:txBody>
          </p:sp>
          <p:sp>
            <p:nvSpPr>
              <p:cNvPr id="996" name="Google Shape;996;p15"/>
              <p:cNvSpPr/>
              <p:nvPr/>
            </p:nvSpPr>
            <p:spPr>
              <a:xfrm>
                <a:off x="9839906" y="5955812"/>
                <a:ext cx="172338" cy="18007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82CAE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5"/>
              <p:cNvSpPr txBox="1"/>
              <p:nvPr/>
            </p:nvSpPr>
            <p:spPr>
              <a:xfrm>
                <a:off x="10004453" y="6365350"/>
                <a:ext cx="1808952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สามารถแจ้ง alar</a:t>
                </a:r>
                <a:r>
                  <a:rPr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ทาง Network 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5"/>
              <p:cNvSpPr/>
              <p:nvPr/>
            </p:nvSpPr>
            <p:spPr>
              <a:xfrm>
                <a:off x="267419" y="5797094"/>
                <a:ext cx="11545986" cy="1004639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99" name="Google Shape;999;p15"/>
          <p:cNvSpPr/>
          <p:nvPr/>
        </p:nvSpPr>
        <p:spPr>
          <a:xfrm>
            <a:off x="10111995" y="3903956"/>
            <a:ext cx="2008560" cy="281748"/>
          </a:xfrm>
          <a:prstGeom prst="rect">
            <a:avLst/>
          </a:prstGeom>
          <a:solidFill>
            <a:srgbClr val="D8F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สีตามที่กำหนดไว้ด้านล่าง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0" name="Google Shape;1000;p15"/>
          <p:cNvSpPr/>
          <p:nvPr/>
        </p:nvSpPr>
        <p:spPr>
          <a:xfrm>
            <a:off x="360486" y="5604421"/>
            <a:ext cx="2044234" cy="320033"/>
          </a:xfrm>
          <a:prstGeom prst="rect">
            <a:avLst/>
          </a:prstGeom>
          <a:solidFill>
            <a:srgbClr val="D8F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ใช้สีและสัญลักษณ์ตามที่กำหนดไว้ด้านล่าง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6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16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39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16"/>
          <p:cNvSpPr txBox="1"/>
          <p:nvPr/>
        </p:nvSpPr>
        <p:spPr>
          <a:xfrm>
            <a:off x="-91306" y="9658"/>
            <a:ext cx="105218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Kanit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Kanit"/>
                <a:ea typeface="Kanit"/>
                <a:cs typeface="Kanit"/>
                <a:sym typeface="Kanit"/>
              </a:rPr>
              <a:t>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ภาพรวมทั้งองค์กรหลังการปรับปรุง </a:t>
            </a:r>
            <a:endParaRPr/>
          </a:p>
        </p:txBody>
      </p:sp>
      <p:sp>
        <p:nvSpPr>
          <p:cNvPr id="1008" name="Google Shape;1008;p16"/>
          <p:cNvSpPr txBox="1"/>
          <p:nvPr/>
        </p:nvSpPr>
        <p:spPr>
          <a:xfrm>
            <a:off x="2457811" y="3948422"/>
            <a:ext cx="69765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P2 Monitor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P3 Monitor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16"/>
          <p:cNvSpPr/>
          <p:nvPr/>
        </p:nvSpPr>
        <p:spPr>
          <a:xfrm>
            <a:off x="2537670" y="2290194"/>
            <a:ext cx="176169" cy="117446"/>
          </a:xfrm>
          <a:prstGeom prst="rect">
            <a:avLst/>
          </a:prstGeom>
          <a:solidFill>
            <a:srgbClr val="F7F2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0" name="Google Shape;1010;p16"/>
          <p:cNvGrpSpPr/>
          <p:nvPr/>
        </p:nvGrpSpPr>
        <p:grpSpPr>
          <a:xfrm>
            <a:off x="-1" y="596377"/>
            <a:ext cx="8870759" cy="5170019"/>
            <a:chOff x="-1" y="596377"/>
            <a:chExt cx="11450924" cy="5170019"/>
          </a:xfrm>
        </p:grpSpPr>
        <p:pic>
          <p:nvPicPr>
            <p:cNvPr id="1011" name="Google Shape;1011;p16"/>
            <p:cNvPicPr preferRelativeResize="0"/>
            <p:nvPr/>
          </p:nvPicPr>
          <p:blipFill rotWithShape="1">
            <a:blip r:embed="rId3">
              <a:alphaModFix/>
            </a:blip>
            <a:srcRect r="11146" b="17509"/>
            <a:stretch/>
          </p:blipFill>
          <p:spPr>
            <a:xfrm>
              <a:off x="-1" y="596377"/>
              <a:ext cx="11450924" cy="5170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2" name="Google Shape;1012;p16"/>
            <p:cNvSpPr/>
            <p:nvPr/>
          </p:nvSpPr>
          <p:spPr>
            <a:xfrm>
              <a:off x="6070752" y="4008017"/>
              <a:ext cx="490524" cy="96253"/>
            </a:xfrm>
            <a:prstGeom prst="rect">
              <a:avLst/>
            </a:prstGeom>
            <a:solidFill>
              <a:srgbClr val="F6C5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Kanit"/>
                <a:buNone/>
              </a:pPr>
              <a:r>
                <a:rPr lang="en-US" sz="700" b="0" i="0" u="none" strike="noStrike" cap="none">
                  <a:solidFill>
                    <a:srgbClr val="000000"/>
                  </a:solidFill>
                  <a:latin typeface="Kanit"/>
                  <a:ea typeface="Kanit"/>
                  <a:cs typeface="Kanit"/>
                  <a:sym typeface="Kanit"/>
                </a:rPr>
                <a:t>ERP</a:t>
              </a:r>
              <a:endParaRPr sz="700" b="0" i="0" u="none" strike="noStrike" cap="none">
                <a:solidFill>
                  <a:srgbClr val="000000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6833937" y="1934678"/>
              <a:ext cx="1511167" cy="255069"/>
            </a:xfrm>
            <a:prstGeom prst="rect">
              <a:avLst/>
            </a:prstGeom>
            <a:solidFill>
              <a:srgbClr val="AEFC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Kanit"/>
                <a:buNone/>
              </a:pPr>
              <a:r>
                <a:rPr lang="en-US" sz="800" b="0" i="0" u="none" strike="noStrike" cap="none">
                  <a:solidFill>
                    <a:srgbClr val="000000"/>
                  </a:solidFill>
                  <a:latin typeface="Kanit"/>
                  <a:ea typeface="Kanit"/>
                  <a:cs typeface="Kanit"/>
                  <a:sym typeface="Kanit"/>
                </a:rPr>
                <a:t>Transaction is ready for next step</a:t>
              </a:r>
              <a:endParaRPr sz="800" b="0" i="0" u="none" strike="noStrike" cap="none">
                <a:solidFill>
                  <a:srgbClr val="000000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014" name="Google Shape;1014;p16"/>
          <p:cNvGrpSpPr/>
          <p:nvPr/>
        </p:nvGrpSpPr>
        <p:grpSpPr>
          <a:xfrm>
            <a:off x="9403903" y="830740"/>
            <a:ext cx="2601956" cy="3177277"/>
            <a:chOff x="9307015" y="1230810"/>
            <a:chExt cx="2601956" cy="3776410"/>
          </a:xfrm>
        </p:grpSpPr>
        <p:sp>
          <p:nvSpPr>
            <p:cNvPr id="1015" name="Google Shape;1015;p16"/>
            <p:cNvSpPr/>
            <p:nvPr/>
          </p:nvSpPr>
          <p:spPr>
            <a:xfrm>
              <a:off x="9307015" y="1230810"/>
              <a:ext cx="2601956" cy="3776410"/>
            </a:xfrm>
            <a:prstGeom prst="rect">
              <a:avLst/>
            </a:prstGeom>
            <a:solidFill>
              <a:srgbClr val="D8F2CF"/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6"/>
            <p:cNvSpPr txBox="1"/>
            <p:nvPr/>
          </p:nvSpPr>
          <p:spPr>
            <a:xfrm>
              <a:off x="9403512" y="1230810"/>
              <a:ext cx="2092316" cy="1384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A3041"/>
                  </a:solidFill>
                  <a:latin typeface="Tahoma"/>
                  <a:ea typeface="Tahoma"/>
                  <a:cs typeface="Tahoma"/>
                  <a:sym typeface="Tahoma"/>
                </a:rPr>
                <a:t>สิ่งที่ดำเนินการปรับปรุง:</a:t>
              </a:r>
              <a:br>
                <a:rPr lang="en-US" sz="1400">
                  <a:solidFill>
                    <a:srgbClr val="0A304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14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br>
                <a:rPr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14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br>
                <a:rPr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3. </a:t>
              </a:r>
              <a:r>
                <a:rPr lang="en-US" sz="14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endPara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4. </a:t>
              </a:r>
              <a:r>
                <a:rPr lang="en-US" sz="14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endPara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5. </a:t>
              </a:r>
              <a:r>
                <a:rPr lang="en-US" sz="14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…………………</a:t>
              </a:r>
              <a:endPara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17" name="Google Shape;1017;p16"/>
          <p:cNvSpPr txBox="1"/>
          <p:nvPr/>
        </p:nvSpPr>
        <p:spPr>
          <a:xfrm>
            <a:off x="9814510" y="5275041"/>
            <a:ext cx="1391133" cy="338554"/>
          </a:xfrm>
          <a:prstGeom prst="rect">
            <a:avLst/>
          </a:prstGeom>
          <a:solidFill>
            <a:srgbClr val="F6C5A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อัตโนมัติ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8" name="Google Shape;1018;p16"/>
          <p:cNvSpPr txBox="1"/>
          <p:nvPr/>
        </p:nvSpPr>
        <p:spPr>
          <a:xfrm>
            <a:off x="9825018" y="4815548"/>
            <a:ext cx="1391133" cy="338554"/>
          </a:xfrm>
          <a:prstGeom prst="rect">
            <a:avLst/>
          </a:prstGeom>
          <a:solidFill>
            <a:srgbClr val="D86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กึ่งอัตโนมัติ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9" name="Google Shape;1019;p16"/>
          <p:cNvSpPr txBox="1"/>
          <p:nvPr/>
        </p:nvSpPr>
        <p:spPr>
          <a:xfrm>
            <a:off x="9825018" y="4358245"/>
            <a:ext cx="1391133" cy="338554"/>
          </a:xfrm>
          <a:prstGeom prst="rect">
            <a:avLst/>
          </a:prstGeom>
          <a:solidFill>
            <a:srgbClr val="82CAE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พนักงาน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0" name="Google Shape;1020;p16"/>
          <p:cNvSpPr/>
          <p:nvPr/>
        </p:nvSpPr>
        <p:spPr>
          <a:xfrm>
            <a:off x="4566107" y="3643300"/>
            <a:ext cx="1220550" cy="277400"/>
          </a:xfrm>
          <a:prstGeom prst="rect">
            <a:avLst/>
          </a:prstGeom>
          <a:solidFill>
            <a:srgbClr val="F6C5AB"/>
          </a:solidFill>
          <a:ln w="19050" cap="flat" cmpd="sng">
            <a:solidFill>
              <a:srgbClr val="F2A9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nit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Kanit"/>
                <a:ea typeface="Kanit"/>
                <a:cs typeface="Kanit"/>
                <a:sym typeface="Kanit"/>
              </a:rPr>
              <a:t>5. ERP</a:t>
            </a:r>
            <a:endParaRPr sz="1400" b="0" i="0" u="none" strike="noStrike" cap="none">
              <a:solidFill>
                <a:srgbClr val="000000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1021" name="Google Shape;1021;p16"/>
          <p:cNvGrpSpPr/>
          <p:nvPr/>
        </p:nvGrpSpPr>
        <p:grpSpPr>
          <a:xfrm>
            <a:off x="241540" y="5756119"/>
            <a:ext cx="11213140" cy="1004639"/>
            <a:chOff x="239161" y="5797094"/>
            <a:chExt cx="11545986" cy="1004639"/>
          </a:xfrm>
        </p:grpSpPr>
        <p:sp>
          <p:nvSpPr>
            <p:cNvPr id="1022" name="Google Shape;1022;p16"/>
            <p:cNvSpPr/>
            <p:nvPr/>
          </p:nvSpPr>
          <p:spPr>
            <a:xfrm>
              <a:off x="4241779" y="6369003"/>
              <a:ext cx="165417" cy="198561"/>
            </a:xfrm>
            <a:prstGeom prst="rect">
              <a:avLst/>
            </a:prstGeom>
            <a:solidFill>
              <a:srgbClr val="D86CCC"/>
            </a:solidFill>
            <a:ln w="190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6074098" y="6433956"/>
              <a:ext cx="165415" cy="87872"/>
            </a:xfrm>
            <a:prstGeom prst="triangle">
              <a:avLst>
                <a:gd name="adj" fmla="val 50000"/>
              </a:avLst>
            </a:prstGeom>
            <a:solidFill>
              <a:srgbClr val="D86CCC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7828651" y="6381780"/>
              <a:ext cx="165417" cy="198561"/>
            </a:xfrm>
            <a:prstGeom prst="rect">
              <a:avLst/>
            </a:prstGeom>
            <a:solidFill>
              <a:srgbClr val="82CAEB"/>
            </a:solidFill>
            <a:ln w="190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9839906" y="6419370"/>
              <a:ext cx="165415" cy="87872"/>
            </a:xfrm>
            <a:prstGeom prst="triangle">
              <a:avLst>
                <a:gd name="adj" fmla="val 50000"/>
              </a:avLst>
            </a:prstGeom>
            <a:solidFill>
              <a:srgbClr val="82CAEB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6" name="Google Shape;1026;p16"/>
            <p:cNvGrpSpPr/>
            <p:nvPr/>
          </p:nvGrpSpPr>
          <p:grpSpPr>
            <a:xfrm>
              <a:off x="239161" y="5797094"/>
              <a:ext cx="11545986" cy="1004639"/>
              <a:chOff x="267419" y="5797094"/>
              <a:chExt cx="11545986" cy="1004639"/>
            </a:xfrm>
          </p:grpSpPr>
          <p:sp>
            <p:nvSpPr>
              <p:cNvPr id="1027" name="Google Shape;1027;p16"/>
              <p:cNvSpPr txBox="1"/>
              <p:nvPr/>
            </p:nvSpPr>
            <p:spPr>
              <a:xfrm>
                <a:off x="894450" y="5967754"/>
                <a:ext cx="1410166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กระบวนการผลิตอัตโนมัติ</a:t>
                </a:r>
                <a:endParaRPr/>
              </a:p>
            </p:txBody>
          </p:sp>
          <p:sp>
            <p:nvSpPr>
              <p:cNvPr id="1028" name="Google Shape;1028;p16"/>
              <p:cNvSpPr txBox="1"/>
              <p:nvPr/>
            </p:nvSpPr>
            <p:spPr>
              <a:xfrm>
                <a:off x="894450" y="6388536"/>
                <a:ext cx="1538528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กระบวนการสนับสนุนอัตโนมัติ</a:t>
                </a:r>
                <a:endParaRPr/>
              </a:p>
            </p:txBody>
          </p:sp>
          <p:sp>
            <p:nvSpPr>
              <p:cNvPr id="1029" name="Google Shape;1029;p16"/>
              <p:cNvSpPr/>
              <p:nvPr/>
            </p:nvSpPr>
            <p:spPr>
              <a:xfrm>
                <a:off x="638908" y="5984884"/>
                <a:ext cx="165417" cy="215956"/>
              </a:xfrm>
              <a:prstGeom prst="rect">
                <a:avLst/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highlight>
                    <a:srgbClr val="00FF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16"/>
              <p:cNvSpPr/>
              <p:nvPr/>
            </p:nvSpPr>
            <p:spPr>
              <a:xfrm>
                <a:off x="604173" y="6373910"/>
                <a:ext cx="214073" cy="198561"/>
              </a:xfrm>
              <a:prstGeom prst="rect">
                <a:avLst/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highlight>
                    <a:srgbClr val="00FF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16"/>
              <p:cNvSpPr txBox="1"/>
              <p:nvPr/>
            </p:nvSpPr>
            <p:spPr>
              <a:xfrm>
                <a:off x="2586051" y="5968184"/>
                <a:ext cx="1495802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การเคลื่อนย้ายอัตโนมัติ</a:t>
                </a:r>
                <a:endParaRPr/>
              </a:p>
            </p:txBody>
          </p:sp>
          <p:sp>
            <p:nvSpPr>
              <p:cNvPr id="1032" name="Google Shape;1032;p16"/>
              <p:cNvSpPr/>
              <p:nvPr/>
            </p:nvSpPr>
            <p:spPr>
              <a:xfrm>
                <a:off x="2352094" y="6026806"/>
                <a:ext cx="177891" cy="19856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16"/>
              <p:cNvSpPr txBox="1"/>
              <p:nvPr/>
            </p:nvSpPr>
            <p:spPr>
              <a:xfrm>
                <a:off x="2535455" y="6371476"/>
                <a:ext cx="1701445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สามารถพยากรณ์ความผิดปกติล่วงหน้า</a:t>
                </a:r>
                <a:endParaRPr/>
              </a:p>
            </p:txBody>
          </p:sp>
          <p:sp>
            <p:nvSpPr>
              <p:cNvPr id="1034" name="Google Shape;1034;p16"/>
              <p:cNvSpPr/>
              <p:nvPr/>
            </p:nvSpPr>
            <p:spPr>
              <a:xfrm>
                <a:off x="2316306" y="6434822"/>
                <a:ext cx="161996" cy="82336"/>
              </a:xfrm>
              <a:prstGeom prst="triangle">
                <a:avLst>
                  <a:gd name="adj" fmla="val 50000"/>
                </a:avLst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16"/>
              <p:cNvSpPr/>
              <p:nvPr/>
            </p:nvSpPr>
            <p:spPr>
              <a:xfrm>
                <a:off x="4256390" y="5976252"/>
                <a:ext cx="165417" cy="198561"/>
              </a:xfrm>
              <a:prstGeom prst="rect">
                <a:avLst/>
              </a:prstGeom>
              <a:solidFill>
                <a:srgbClr val="D86CCC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16"/>
              <p:cNvSpPr txBox="1"/>
              <p:nvPr/>
            </p:nvSpPr>
            <p:spPr>
              <a:xfrm>
                <a:off x="4540391" y="5943854"/>
                <a:ext cx="1616708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กระบวนการผลิตกึ่งอัตโนมัติ</a:t>
                </a:r>
                <a:endParaRPr/>
              </a:p>
            </p:txBody>
          </p:sp>
          <p:sp>
            <p:nvSpPr>
              <p:cNvPr id="1037" name="Google Shape;1037;p16"/>
              <p:cNvSpPr txBox="1"/>
              <p:nvPr/>
            </p:nvSpPr>
            <p:spPr>
              <a:xfrm>
                <a:off x="4537256" y="6338146"/>
                <a:ext cx="156510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กระบวนการสนับสนุนกึ่งอัตโนมัติ</a:t>
                </a:r>
                <a:endParaRPr/>
              </a:p>
            </p:txBody>
          </p:sp>
          <p:sp>
            <p:nvSpPr>
              <p:cNvPr id="1038" name="Google Shape;1038;p16"/>
              <p:cNvSpPr txBox="1"/>
              <p:nvPr/>
            </p:nvSpPr>
            <p:spPr>
              <a:xfrm>
                <a:off x="6385556" y="5952065"/>
                <a:ext cx="1684400" cy="270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การเคลื่อนย้ายกึ่งอัตโนมัติ</a:t>
                </a:r>
                <a:endParaRPr/>
              </a:p>
            </p:txBody>
          </p:sp>
          <p:sp>
            <p:nvSpPr>
              <p:cNvPr id="1039" name="Google Shape;1039;p16"/>
              <p:cNvSpPr/>
              <p:nvPr/>
            </p:nvSpPr>
            <p:spPr>
              <a:xfrm>
                <a:off x="6105481" y="5974913"/>
                <a:ext cx="172321" cy="21582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D86CCC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16"/>
              <p:cNvSpPr txBox="1"/>
              <p:nvPr/>
            </p:nvSpPr>
            <p:spPr>
              <a:xfrm>
                <a:off x="6396908" y="6377668"/>
                <a:ext cx="1415674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สามารถแจ้งสาเหตุความผิดปกติ</a:t>
                </a:r>
                <a:endParaRPr/>
              </a:p>
            </p:txBody>
          </p:sp>
          <p:sp>
            <p:nvSpPr>
              <p:cNvPr id="1041" name="Google Shape;1041;p16"/>
              <p:cNvSpPr/>
              <p:nvPr/>
            </p:nvSpPr>
            <p:spPr>
              <a:xfrm>
                <a:off x="7800862" y="5924455"/>
                <a:ext cx="165417" cy="198561"/>
              </a:xfrm>
              <a:prstGeom prst="rect">
                <a:avLst/>
              </a:prstGeom>
              <a:solidFill>
                <a:srgbClr val="82CAE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16"/>
              <p:cNvSpPr txBox="1"/>
              <p:nvPr/>
            </p:nvSpPr>
            <p:spPr>
              <a:xfrm>
                <a:off x="8026121" y="5889061"/>
                <a:ext cx="1616708" cy="29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ผลิตแบบใช้คนควบคุม</a:t>
                </a:r>
                <a:endParaRPr/>
              </a:p>
            </p:txBody>
          </p:sp>
          <p:sp>
            <p:nvSpPr>
              <p:cNvPr id="1043" name="Google Shape;1043;p16"/>
              <p:cNvSpPr txBox="1"/>
              <p:nvPr/>
            </p:nvSpPr>
            <p:spPr>
              <a:xfrm>
                <a:off x="8066653" y="6365350"/>
                <a:ext cx="179847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สนับสนุนแบบใช้คนควบคุม</a:t>
                </a:r>
                <a:endParaRPr/>
              </a:p>
            </p:txBody>
          </p:sp>
          <p:sp>
            <p:nvSpPr>
              <p:cNvPr id="1044" name="Google Shape;1044;p16"/>
              <p:cNvSpPr txBox="1"/>
              <p:nvPr/>
            </p:nvSpPr>
            <p:spPr>
              <a:xfrm>
                <a:off x="10012244" y="5903515"/>
                <a:ext cx="1634691" cy="29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</a:t>
                </a: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เคลื่อนย้าย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WIP โดยใช้คน</a:t>
                </a:r>
                <a:endParaRPr/>
              </a:p>
            </p:txBody>
          </p:sp>
          <p:sp>
            <p:nvSpPr>
              <p:cNvPr id="1045" name="Google Shape;1045;p16"/>
              <p:cNvSpPr/>
              <p:nvPr/>
            </p:nvSpPr>
            <p:spPr>
              <a:xfrm>
                <a:off x="9839906" y="5955812"/>
                <a:ext cx="172338" cy="18007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82CAE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16"/>
              <p:cNvSpPr txBox="1"/>
              <p:nvPr/>
            </p:nvSpPr>
            <p:spPr>
              <a:xfrm>
                <a:off x="10004453" y="6365350"/>
                <a:ext cx="1808952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สามารถแจ้ง alar</a:t>
                </a:r>
                <a:r>
                  <a:rPr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ทาง Network 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16"/>
              <p:cNvSpPr/>
              <p:nvPr/>
            </p:nvSpPr>
            <p:spPr>
              <a:xfrm>
                <a:off x="267419" y="5797094"/>
                <a:ext cx="11545986" cy="1004639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48" name="Google Shape;1048;p16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9" name="Google Shape;1049;p16"/>
          <p:cNvSpPr/>
          <p:nvPr/>
        </p:nvSpPr>
        <p:spPr>
          <a:xfrm>
            <a:off x="9562572" y="4068526"/>
            <a:ext cx="2008560" cy="281748"/>
          </a:xfrm>
          <a:prstGeom prst="rect">
            <a:avLst/>
          </a:prstGeom>
          <a:solidFill>
            <a:srgbClr val="D8F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สีตามที่กำหนดไว้ด้านล่าง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0" name="Google Shape;1050;p16"/>
          <p:cNvSpPr/>
          <p:nvPr/>
        </p:nvSpPr>
        <p:spPr>
          <a:xfrm>
            <a:off x="360486" y="5604421"/>
            <a:ext cx="2044234" cy="320033"/>
          </a:xfrm>
          <a:prstGeom prst="rect">
            <a:avLst/>
          </a:prstGeom>
          <a:solidFill>
            <a:srgbClr val="D8F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ใช้สีและสัญลักษณ์ตามที่กำหนดไว้ด้านล่าง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17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39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17"/>
          <p:cNvSpPr txBox="1"/>
          <p:nvPr/>
        </p:nvSpPr>
        <p:spPr>
          <a:xfrm>
            <a:off x="1328265" y="108511"/>
            <a:ext cx="96183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nit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Kanit"/>
                <a:ea typeface="Kanit"/>
                <a:cs typeface="Kanit"/>
                <a:sym typeface="Kanit"/>
              </a:rPr>
              <a:t>ผังแสดงขั้นตอนการผลิต/บริการ รวมถึงแผนผังแสดงการติดตั้งเครื่องจักร ระบบสนับสนุนการผลิต</a:t>
            </a:r>
            <a:endParaRPr sz="1800" b="1" i="0" u="none" strike="noStrike" cap="none">
              <a:solidFill>
                <a:srgbClr val="000000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Kanit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  (หลังการปรับปรุง)</a:t>
            </a:r>
            <a:endParaRPr sz="1800" b="0" i="0" u="none" strike="noStrike" cap="none">
              <a:solidFill>
                <a:srgbClr val="000000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1058" name="Google Shape;1058;p17"/>
          <p:cNvPicPr preferRelativeResize="0"/>
          <p:nvPr/>
        </p:nvPicPr>
        <p:blipFill rotWithShape="1">
          <a:blip r:embed="rId3">
            <a:alphaModFix/>
          </a:blip>
          <a:srcRect r="7433" b="17778"/>
          <a:stretch/>
        </p:blipFill>
        <p:spPr>
          <a:xfrm>
            <a:off x="199135" y="742142"/>
            <a:ext cx="9761659" cy="502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1743" y="4964425"/>
            <a:ext cx="1877826" cy="744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17"/>
          <p:cNvSpPr txBox="1"/>
          <p:nvPr/>
        </p:nvSpPr>
        <p:spPr>
          <a:xfrm>
            <a:off x="10375577" y="5217796"/>
            <a:ext cx="1391133" cy="338554"/>
          </a:xfrm>
          <a:prstGeom prst="rect">
            <a:avLst/>
          </a:prstGeom>
          <a:solidFill>
            <a:srgbClr val="F6C5A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อัตโนมัติ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1" name="Google Shape;1061;p17"/>
          <p:cNvSpPr txBox="1"/>
          <p:nvPr/>
        </p:nvSpPr>
        <p:spPr>
          <a:xfrm>
            <a:off x="10386085" y="4758303"/>
            <a:ext cx="1391133" cy="338554"/>
          </a:xfrm>
          <a:prstGeom prst="rect">
            <a:avLst/>
          </a:prstGeom>
          <a:solidFill>
            <a:srgbClr val="D86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กึ่งอัตโนมัติ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2" name="Google Shape;1062;p17"/>
          <p:cNvSpPr txBox="1"/>
          <p:nvPr/>
        </p:nvSpPr>
        <p:spPr>
          <a:xfrm>
            <a:off x="10386085" y="4301000"/>
            <a:ext cx="1391133" cy="338554"/>
          </a:xfrm>
          <a:prstGeom prst="rect">
            <a:avLst/>
          </a:prstGeom>
          <a:solidFill>
            <a:srgbClr val="82CAE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พนักงาน</a:t>
            </a: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3" name="Google Shape;1063;p17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064" name="Google Shape;1064;p17"/>
          <p:cNvGrpSpPr/>
          <p:nvPr/>
        </p:nvGrpSpPr>
        <p:grpSpPr>
          <a:xfrm>
            <a:off x="241540" y="5756119"/>
            <a:ext cx="11213140" cy="1004639"/>
            <a:chOff x="239161" y="5797094"/>
            <a:chExt cx="11545986" cy="1004639"/>
          </a:xfrm>
        </p:grpSpPr>
        <p:sp>
          <p:nvSpPr>
            <p:cNvPr id="1065" name="Google Shape;1065;p17"/>
            <p:cNvSpPr/>
            <p:nvPr/>
          </p:nvSpPr>
          <p:spPr>
            <a:xfrm>
              <a:off x="4241779" y="6369003"/>
              <a:ext cx="165417" cy="198561"/>
            </a:xfrm>
            <a:prstGeom prst="rect">
              <a:avLst/>
            </a:prstGeom>
            <a:solidFill>
              <a:srgbClr val="D86CCC"/>
            </a:solidFill>
            <a:ln w="190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6074098" y="6433956"/>
              <a:ext cx="165415" cy="87872"/>
            </a:xfrm>
            <a:prstGeom prst="triangle">
              <a:avLst>
                <a:gd name="adj" fmla="val 50000"/>
              </a:avLst>
            </a:prstGeom>
            <a:solidFill>
              <a:srgbClr val="D86CCC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7828651" y="6381780"/>
              <a:ext cx="165417" cy="198561"/>
            </a:xfrm>
            <a:prstGeom prst="rect">
              <a:avLst/>
            </a:prstGeom>
            <a:solidFill>
              <a:srgbClr val="82CAEB"/>
            </a:solidFill>
            <a:ln w="190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9839906" y="6419370"/>
              <a:ext cx="165415" cy="87872"/>
            </a:xfrm>
            <a:prstGeom prst="triangle">
              <a:avLst>
                <a:gd name="adj" fmla="val 50000"/>
              </a:avLst>
            </a:prstGeom>
            <a:solidFill>
              <a:srgbClr val="82CAEB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9" name="Google Shape;1069;p17"/>
            <p:cNvGrpSpPr/>
            <p:nvPr/>
          </p:nvGrpSpPr>
          <p:grpSpPr>
            <a:xfrm>
              <a:off x="239161" y="5797094"/>
              <a:ext cx="11545986" cy="1004639"/>
              <a:chOff x="267419" y="5797094"/>
              <a:chExt cx="11545986" cy="1004639"/>
            </a:xfrm>
          </p:grpSpPr>
          <p:sp>
            <p:nvSpPr>
              <p:cNvPr id="1070" name="Google Shape;1070;p17"/>
              <p:cNvSpPr txBox="1"/>
              <p:nvPr/>
            </p:nvSpPr>
            <p:spPr>
              <a:xfrm>
                <a:off x="894450" y="5967754"/>
                <a:ext cx="1410166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กระบวนการผลิตอัตโนมัติ</a:t>
                </a:r>
                <a:endParaRPr/>
              </a:p>
            </p:txBody>
          </p:sp>
          <p:sp>
            <p:nvSpPr>
              <p:cNvPr id="1071" name="Google Shape;1071;p17"/>
              <p:cNvSpPr txBox="1"/>
              <p:nvPr/>
            </p:nvSpPr>
            <p:spPr>
              <a:xfrm>
                <a:off x="894450" y="6388536"/>
                <a:ext cx="1538528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กระบวนการสนับสนุนอัตโนมัติ</a:t>
                </a:r>
                <a:endParaRPr/>
              </a:p>
            </p:txBody>
          </p:sp>
          <p:sp>
            <p:nvSpPr>
              <p:cNvPr id="1072" name="Google Shape;1072;p17"/>
              <p:cNvSpPr/>
              <p:nvPr/>
            </p:nvSpPr>
            <p:spPr>
              <a:xfrm>
                <a:off x="638908" y="5984884"/>
                <a:ext cx="165417" cy="215956"/>
              </a:xfrm>
              <a:prstGeom prst="rect">
                <a:avLst/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highlight>
                    <a:srgbClr val="00FF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7"/>
              <p:cNvSpPr/>
              <p:nvPr/>
            </p:nvSpPr>
            <p:spPr>
              <a:xfrm>
                <a:off x="604173" y="6373910"/>
                <a:ext cx="214073" cy="198561"/>
              </a:xfrm>
              <a:prstGeom prst="rect">
                <a:avLst/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highlight>
                    <a:srgbClr val="00FF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7"/>
              <p:cNvSpPr txBox="1"/>
              <p:nvPr/>
            </p:nvSpPr>
            <p:spPr>
              <a:xfrm>
                <a:off x="2586051" y="5968184"/>
                <a:ext cx="1495802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การเคลื่อนย้ายอัตโนมัติ</a:t>
                </a:r>
                <a:endParaRPr/>
              </a:p>
            </p:txBody>
          </p:sp>
          <p:sp>
            <p:nvSpPr>
              <p:cNvPr id="1075" name="Google Shape;1075;p17"/>
              <p:cNvSpPr/>
              <p:nvPr/>
            </p:nvSpPr>
            <p:spPr>
              <a:xfrm>
                <a:off x="2352094" y="6026806"/>
                <a:ext cx="177891" cy="19856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17"/>
              <p:cNvSpPr txBox="1"/>
              <p:nvPr/>
            </p:nvSpPr>
            <p:spPr>
              <a:xfrm>
                <a:off x="2535455" y="6371476"/>
                <a:ext cx="1701445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สามารถพยากรณ์ความผิดปกติล่วงหน้า</a:t>
                </a:r>
                <a:endParaRPr/>
              </a:p>
            </p:txBody>
          </p:sp>
          <p:sp>
            <p:nvSpPr>
              <p:cNvPr id="1077" name="Google Shape;1077;p17"/>
              <p:cNvSpPr/>
              <p:nvPr/>
            </p:nvSpPr>
            <p:spPr>
              <a:xfrm>
                <a:off x="2316306" y="6434822"/>
                <a:ext cx="161996" cy="82336"/>
              </a:xfrm>
              <a:prstGeom prst="triangle">
                <a:avLst>
                  <a:gd name="adj" fmla="val 50000"/>
                </a:avLst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17"/>
              <p:cNvSpPr/>
              <p:nvPr/>
            </p:nvSpPr>
            <p:spPr>
              <a:xfrm>
                <a:off x="4256390" y="5976252"/>
                <a:ext cx="165417" cy="198561"/>
              </a:xfrm>
              <a:prstGeom prst="rect">
                <a:avLst/>
              </a:prstGeom>
              <a:solidFill>
                <a:srgbClr val="D86CCC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17"/>
              <p:cNvSpPr txBox="1"/>
              <p:nvPr/>
            </p:nvSpPr>
            <p:spPr>
              <a:xfrm>
                <a:off x="4540391" y="5943854"/>
                <a:ext cx="1616708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กระบวนการผลิตกึ่งอัตโนมัติ</a:t>
                </a:r>
                <a:endParaRPr/>
              </a:p>
            </p:txBody>
          </p:sp>
          <p:sp>
            <p:nvSpPr>
              <p:cNvPr id="1080" name="Google Shape;1080;p17"/>
              <p:cNvSpPr txBox="1"/>
              <p:nvPr/>
            </p:nvSpPr>
            <p:spPr>
              <a:xfrm>
                <a:off x="4537256" y="6338146"/>
                <a:ext cx="156510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กระบวนการสนับสนุนกึ่งอัตโนมัติ</a:t>
                </a:r>
                <a:endParaRPr/>
              </a:p>
            </p:txBody>
          </p:sp>
          <p:sp>
            <p:nvSpPr>
              <p:cNvPr id="1081" name="Google Shape;1081;p17"/>
              <p:cNvSpPr txBox="1"/>
              <p:nvPr/>
            </p:nvSpPr>
            <p:spPr>
              <a:xfrm>
                <a:off x="6385556" y="5952065"/>
                <a:ext cx="1684400" cy="270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การเคลื่อนย้ายกึ่งอัตโนมัติ</a:t>
                </a:r>
                <a:endParaRPr/>
              </a:p>
            </p:txBody>
          </p:sp>
          <p:sp>
            <p:nvSpPr>
              <p:cNvPr id="1082" name="Google Shape;1082;p17"/>
              <p:cNvSpPr/>
              <p:nvPr/>
            </p:nvSpPr>
            <p:spPr>
              <a:xfrm>
                <a:off x="6105481" y="5974913"/>
                <a:ext cx="172321" cy="21582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D86CCC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7"/>
              <p:cNvSpPr txBox="1"/>
              <p:nvPr/>
            </p:nvSpPr>
            <p:spPr>
              <a:xfrm>
                <a:off x="6396908" y="6377668"/>
                <a:ext cx="1415674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สามารถแจ้งสาเหตุความผิดปกติ</a:t>
                </a:r>
                <a:endParaRPr/>
              </a:p>
            </p:txBody>
          </p:sp>
          <p:sp>
            <p:nvSpPr>
              <p:cNvPr id="1084" name="Google Shape;1084;p17"/>
              <p:cNvSpPr/>
              <p:nvPr/>
            </p:nvSpPr>
            <p:spPr>
              <a:xfrm>
                <a:off x="7800862" y="5924455"/>
                <a:ext cx="165417" cy="198561"/>
              </a:xfrm>
              <a:prstGeom prst="rect">
                <a:avLst/>
              </a:prstGeom>
              <a:solidFill>
                <a:srgbClr val="82CAE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7"/>
              <p:cNvSpPr txBox="1"/>
              <p:nvPr/>
            </p:nvSpPr>
            <p:spPr>
              <a:xfrm>
                <a:off x="8026121" y="5889061"/>
                <a:ext cx="1616708" cy="29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ผลิตแบบใช้คนควบคุม</a:t>
                </a:r>
                <a:endParaRPr/>
              </a:p>
            </p:txBody>
          </p:sp>
          <p:sp>
            <p:nvSpPr>
              <p:cNvPr id="1086" name="Google Shape;1086;p17"/>
              <p:cNvSpPr txBox="1"/>
              <p:nvPr/>
            </p:nvSpPr>
            <p:spPr>
              <a:xfrm>
                <a:off x="8066653" y="6365350"/>
                <a:ext cx="179847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สนับสนุนแบบใช้คนควบคุม</a:t>
                </a:r>
                <a:endParaRPr/>
              </a:p>
            </p:txBody>
          </p:sp>
          <p:sp>
            <p:nvSpPr>
              <p:cNvPr id="1087" name="Google Shape;1087;p17"/>
              <p:cNvSpPr txBox="1"/>
              <p:nvPr/>
            </p:nvSpPr>
            <p:spPr>
              <a:xfrm>
                <a:off x="10012244" y="5903515"/>
                <a:ext cx="1634691" cy="29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</a:t>
                </a: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เคลื่อนย้าย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WIP โดยใช้คน</a:t>
                </a:r>
                <a:endParaRPr/>
              </a:p>
            </p:txBody>
          </p:sp>
          <p:sp>
            <p:nvSpPr>
              <p:cNvPr id="1088" name="Google Shape;1088;p17"/>
              <p:cNvSpPr/>
              <p:nvPr/>
            </p:nvSpPr>
            <p:spPr>
              <a:xfrm>
                <a:off x="9839906" y="5955812"/>
                <a:ext cx="172338" cy="18007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82CAE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7"/>
              <p:cNvSpPr txBox="1"/>
              <p:nvPr/>
            </p:nvSpPr>
            <p:spPr>
              <a:xfrm>
                <a:off x="10004453" y="6365350"/>
                <a:ext cx="1808952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สามารถแจ้ง alar</a:t>
                </a:r>
                <a:r>
                  <a:rPr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ทาง Network 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7"/>
              <p:cNvSpPr/>
              <p:nvPr/>
            </p:nvSpPr>
            <p:spPr>
              <a:xfrm>
                <a:off x="267419" y="5797094"/>
                <a:ext cx="11545986" cy="1004639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91" name="Google Shape;1091;p17"/>
          <p:cNvSpPr/>
          <p:nvPr/>
        </p:nvSpPr>
        <p:spPr>
          <a:xfrm>
            <a:off x="10026119" y="3970065"/>
            <a:ext cx="2008560" cy="281748"/>
          </a:xfrm>
          <a:prstGeom prst="rect">
            <a:avLst/>
          </a:prstGeom>
          <a:solidFill>
            <a:srgbClr val="D8F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สีตามที่กำหนดไว้ด้านล่าง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2" name="Google Shape;1092;p17"/>
          <p:cNvSpPr/>
          <p:nvPr/>
        </p:nvSpPr>
        <p:spPr>
          <a:xfrm>
            <a:off x="360486" y="5604421"/>
            <a:ext cx="2044234" cy="320033"/>
          </a:xfrm>
          <a:prstGeom prst="rect">
            <a:avLst/>
          </a:prstGeom>
          <a:solidFill>
            <a:srgbClr val="D8F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ใช้สีและสัญลักษณ์ตามที่กำหนดไว้ด้านล่าง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F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2" name="Google Shape;722;p2"/>
          <p:cNvGrpSpPr/>
          <p:nvPr/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723" name="Google Shape;723;p2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D8F2C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5" name="Google Shape;725;p2"/>
          <p:cNvSpPr/>
          <p:nvPr/>
        </p:nvSpPr>
        <p:spPr>
          <a:xfrm>
            <a:off x="-1" y="0"/>
            <a:ext cx="7369701" cy="6858000"/>
          </a:xfrm>
          <a:custGeom>
            <a:avLst/>
            <a:gdLst/>
            <a:ahLst/>
            <a:cxnLst/>
            <a:rect l="l" t="t" r="r" b="b"/>
            <a:pathLst>
              <a:path w="7369701" h="6858000" extrusionOk="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rgbClr val="BEF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2"/>
          <p:cNvSpPr/>
          <p:nvPr/>
        </p:nvSpPr>
        <p:spPr>
          <a:xfrm>
            <a:off x="457200" y="990600"/>
            <a:ext cx="11277600" cy="487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5098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2"/>
          <p:cNvSpPr txBox="1"/>
          <p:nvPr/>
        </p:nvSpPr>
        <p:spPr>
          <a:xfrm>
            <a:off x="1143000" y="1676400"/>
            <a:ext cx="38100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ที่มาโครงการ</a:t>
            </a:r>
            <a:endParaRPr/>
          </a:p>
        </p:txBody>
      </p:sp>
      <p:sp>
        <p:nvSpPr>
          <p:cNvPr id="728" name="Google Shape;728;p2"/>
          <p:cNvSpPr txBox="1"/>
          <p:nvPr/>
        </p:nvSpPr>
        <p:spPr>
          <a:xfrm>
            <a:off x="4432663" y="1358432"/>
            <a:ext cx="7193280" cy="4373880"/>
          </a:xfrm>
          <a:prstGeom prst="rect">
            <a:avLst/>
          </a:prstGeom>
          <a:solidFill>
            <a:srgbClr val="D9E5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54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บริษัท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XXXXXXXXXXXXXXX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จำกัด </a:t>
            </a:r>
            <a:endParaRPr/>
          </a:p>
          <a:p>
            <a:pPr marL="432054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ที่อยู่บริษัท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XXXXXXXXXXXXXXXXXXXXXXX </a:t>
            </a:r>
            <a:endParaRPr/>
          </a:p>
          <a:p>
            <a:pPr marL="432054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ประกอบกิจการ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XXXXXXXXXXXXXXXXXXXXX</a:t>
            </a:r>
            <a:endParaRPr/>
          </a:p>
          <a:p>
            <a:pPr marL="432054" marR="0" lvl="0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54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ตามที่อุตสาหกรรม 4.0 (Industry 4.0) มีบทบาทในระดับโลกในการขับเคลื่อนด้วยนวัตกรรม สามารถบูรณาการธุรกิจและกระบวนการผลิตของตนเองให้มีประสิทธิภาพและสอดคล้องกับความต้องการของตลาดโลกที่แปรผันไปอย่างรวดเร็ว โดยดัชนีชี้วัดความพร้อมของอุตสาหกรรม มีใช้หลายประเทศทั่วโลก เช่น Smart Industry Readiness Index (SIRI) ของประเทศสิงคโปร์ ดัชนีชี้วัดความพร้อมอุตสาหกรรม 4.0 สำหรับประเทศไทย </a:t>
            </a:r>
            <a:endParaRPr/>
          </a:p>
          <a:p>
            <a:pPr marL="432054" marR="0" lvl="0" indent="-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54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บริษัทเห็นความสำคัญและประโยชน์ จึงได้ดำเนินการเข้ารับการการประเมินความพร้อมสู่อุตสาหกรรม4.0 โดยอ้างอิงจากการประเมิน ตามดัชนีชี้วัดความพร้อมอุตสาหกรรม 4.0 สำหรับประเทศไทย (Thailand i4.0 Index) โดย 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XXXXXXXX </a:t>
            </a:r>
            <a:endParaRPr/>
          </a:p>
          <a:p>
            <a:pPr marL="432054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(ระบุบริษัท/องค์กรที่ทำการประเมิน) เมื่อวันที่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XXXXXXXX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โดยมีรายละเอียดผลการประเมิน ดังนี้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"/>
          <p:cNvSpPr txBox="1"/>
          <p:nvPr/>
        </p:nvSpPr>
        <p:spPr>
          <a:xfrm>
            <a:off x="11625943" y="6238029"/>
            <a:ext cx="566057" cy="4772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2</a:t>
            </a:r>
            <a:endParaRPr sz="1600" b="1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30" name="Google Shape;730;p2"/>
          <p:cNvSpPr txBox="1"/>
          <p:nvPr/>
        </p:nvSpPr>
        <p:spPr>
          <a:xfrm>
            <a:off x="446314" y="4162972"/>
            <a:ext cx="3757749" cy="156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2054" marR="0" lvl="0" indent="274319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Kanit"/>
              <a:buNone/>
            </a:pPr>
            <a:r>
              <a:rPr lang="en-US" sz="1800" b="0" i="1" u="sng" strike="noStrike" cap="none">
                <a:solidFill>
                  <a:srgbClr val="0000CC"/>
                </a:solidFill>
                <a:latin typeface="Kanit"/>
                <a:ea typeface="Kanit"/>
                <a:cs typeface="Kanit"/>
                <a:sym typeface="Kanit"/>
              </a:rPr>
              <a:t>หมายเหตุ</a:t>
            </a:r>
            <a:r>
              <a:rPr lang="en-US" sz="1800" b="0" i="1" u="none" strike="noStrike" cap="none">
                <a:solidFill>
                  <a:srgbClr val="0000CC"/>
                </a:solidFill>
                <a:latin typeface="Kanit"/>
                <a:ea typeface="Kanit"/>
                <a:cs typeface="Kanit"/>
                <a:sym typeface="Kanit"/>
              </a:rPr>
              <a:t> : </a:t>
            </a:r>
            <a:endParaRPr/>
          </a:p>
          <a:p>
            <a:pPr marL="432054" marR="0" lvl="0" indent="274319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rgbClr val="0000CC"/>
              </a:solidFill>
              <a:latin typeface="Kanit"/>
              <a:ea typeface="Kanit"/>
              <a:cs typeface="Kanit"/>
              <a:sym typeface="Kanit"/>
            </a:endParaRPr>
          </a:p>
          <a:p>
            <a:pPr marL="432054" marR="0" lvl="0" indent="274319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Kanit"/>
              <a:buNone/>
            </a:pPr>
            <a:r>
              <a:rPr lang="en-US" sz="1800" b="0" i="1" u="none" strike="noStrike" cap="none">
                <a:solidFill>
                  <a:srgbClr val="0000CC"/>
                </a:solidFill>
                <a:latin typeface="Kanit"/>
                <a:ea typeface="Kanit"/>
                <a:cs typeface="Kanit"/>
                <a:sym typeface="Kanit"/>
              </a:rPr>
              <a:t>สำหรับบริษัทที่ได้รับการประเมิน </a:t>
            </a:r>
            <a:endParaRPr sz="1800" b="0" i="1" u="none" strike="noStrike" cap="none">
              <a:solidFill>
                <a:srgbClr val="0000CC"/>
              </a:solidFill>
              <a:latin typeface="Kanit"/>
              <a:ea typeface="Kanit"/>
              <a:cs typeface="Kanit"/>
              <a:sym typeface="Kanit"/>
            </a:endParaRPr>
          </a:p>
          <a:p>
            <a:pPr marL="432054" marR="0" lvl="0" indent="274319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Kanit"/>
              <a:buNone/>
            </a:pPr>
            <a:r>
              <a:rPr lang="en-US" sz="1800" b="0" i="1" u="none" strike="noStrike" cap="none">
                <a:solidFill>
                  <a:srgbClr val="0000CC"/>
                </a:solidFill>
                <a:latin typeface="Kanit"/>
                <a:ea typeface="Kanit"/>
                <a:cs typeface="Kanit"/>
                <a:sym typeface="Kanit"/>
              </a:rPr>
              <a:t>Thailand i4.0 Index </a:t>
            </a:r>
            <a:endParaRPr sz="1800" b="0" i="1" u="none" strike="noStrike" cap="none">
              <a:solidFill>
                <a:srgbClr val="0000CC"/>
              </a:solidFill>
              <a:latin typeface="Kanit"/>
              <a:ea typeface="Kanit"/>
              <a:cs typeface="Kanit"/>
              <a:sym typeface="Kanit"/>
            </a:endParaRPr>
          </a:p>
          <a:p>
            <a:pPr marL="432054" marR="0" lvl="0" indent="274319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Kanit"/>
              <a:buNone/>
            </a:pPr>
            <a:r>
              <a:rPr lang="en-US" sz="1800" b="0" i="1" u="none" strike="noStrike" cap="none">
                <a:solidFill>
                  <a:srgbClr val="0000CC"/>
                </a:solidFill>
                <a:latin typeface="Kanit"/>
                <a:ea typeface="Kanit"/>
                <a:cs typeface="Kanit"/>
                <a:sym typeface="Kanit"/>
              </a:rPr>
              <a:t>โดยผู้เชี่ยวชาญแล้ว </a:t>
            </a:r>
            <a:endParaRPr sz="1800" b="0" i="1" u="none" strike="noStrike" cap="none">
              <a:solidFill>
                <a:srgbClr val="0000CC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8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>
            <a:gsLst>
              <a:gs pos="0">
                <a:srgbClr val="4EA72E">
                  <a:alpha val="20000"/>
                </a:srgbClr>
              </a:gs>
              <a:gs pos="16000">
                <a:srgbClr val="4EA72E">
                  <a:alpha val="20000"/>
                </a:srgbClr>
              </a:gs>
              <a:gs pos="85000">
                <a:srgbClr val="156082">
                  <a:alpha val="40000"/>
                </a:srgbClr>
              </a:gs>
              <a:gs pos="100000">
                <a:srgbClr val="156082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9" name="Google Shape;1099;p18"/>
          <p:cNvGrpSpPr/>
          <p:nvPr/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100" name="Google Shape;1100;p18"/>
            <p:cNvSpPr/>
            <p:nvPr/>
          </p:nvSpPr>
          <p:spPr>
            <a:xfrm>
              <a:off x="1560551" y="3985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1659468" y="3985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648217" y="3985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1629061" y="3985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1303402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1318434" y="3985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8"/>
            <p:cNvSpPr/>
            <p:nvPr/>
          </p:nvSpPr>
          <p:spPr>
            <a:xfrm>
              <a:off x="1308320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7" name="Google Shape;1107;p18"/>
          <p:cNvSpPr/>
          <p:nvPr/>
        </p:nvSpPr>
        <p:spPr>
          <a:xfrm>
            <a:off x="3433843" y="2611695"/>
            <a:ext cx="5760846" cy="23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841"/>
              </a:buClr>
              <a:buSzPts val="4800"/>
              <a:buFont typeface="Play"/>
              <a:buNone/>
            </a:pPr>
            <a:r>
              <a:rPr lang="en-US" sz="4800" b="1" i="0" u="none" strike="noStrike" cap="none">
                <a:solidFill>
                  <a:srgbClr val="0E2841"/>
                </a:solidFill>
                <a:latin typeface="Play"/>
                <a:ea typeface="Play"/>
                <a:cs typeface="Play"/>
                <a:sym typeface="Play"/>
              </a:rPr>
              <a:t>Project </a:t>
            </a:r>
            <a:r>
              <a:rPr lang="en-US" sz="4800" b="1">
                <a:solidFill>
                  <a:srgbClr val="0E2841"/>
                </a:solidFill>
                <a:latin typeface="Play"/>
                <a:ea typeface="Play"/>
                <a:cs typeface="Play"/>
                <a:sym typeface="Play"/>
              </a:rPr>
              <a:t>ที่..........</a:t>
            </a:r>
            <a:r>
              <a:rPr lang="en-US" sz="4800" b="1" i="0" u="none" strike="noStrike" cap="none">
                <a:solidFill>
                  <a:srgbClr val="0E2841"/>
                </a:solidFill>
                <a:latin typeface="Play"/>
                <a:ea typeface="Play"/>
                <a:cs typeface="Play"/>
                <a:sym typeface="Play"/>
              </a:rPr>
              <a:t> 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E2841"/>
              </a:buClr>
              <a:buSzPts val="4800"/>
              <a:buFont typeface="Play"/>
              <a:buNone/>
            </a:pPr>
            <a:r>
              <a:rPr lang="en-US" sz="4800" b="1">
                <a:solidFill>
                  <a:srgbClr val="0E2841"/>
                </a:solidFill>
                <a:latin typeface="Play"/>
                <a:ea typeface="Play"/>
                <a:cs typeface="Play"/>
                <a:sym typeface="Play"/>
              </a:rPr>
              <a:t>ชื่อ...........................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E2841"/>
                </a:solidFill>
                <a:latin typeface="Play"/>
                <a:ea typeface="Play"/>
                <a:cs typeface="Play"/>
                <a:sym typeface="Play"/>
              </a:rPr>
              <a:t>เงินลงทุน...................บาท</a:t>
            </a:r>
            <a:endParaRPr sz="4800" b="1">
              <a:solidFill>
                <a:srgbClr val="0E284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E284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08" name="Google Shape;1108;p18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9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19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39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19"/>
          <p:cNvSpPr/>
          <p:nvPr/>
        </p:nvSpPr>
        <p:spPr>
          <a:xfrm>
            <a:off x="2080535" y="126598"/>
            <a:ext cx="8727370" cy="64633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Kanit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Kanit"/>
                <a:ea typeface="Kanit"/>
                <a:cs typeface="Kanit"/>
                <a:sym typeface="Kanit"/>
              </a:rPr>
              <a:t>Project 1  Quality Control  Process</a:t>
            </a:r>
            <a:endParaRPr sz="3600" b="1" i="0" u="none" strike="noStrike" cap="none">
              <a:solidFill>
                <a:srgbClr val="000000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1116" name="Google Shape;1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498" y="815972"/>
            <a:ext cx="11937003" cy="47739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7" name="Google Shape;1117;p19"/>
          <p:cNvGrpSpPr/>
          <p:nvPr/>
        </p:nvGrpSpPr>
        <p:grpSpPr>
          <a:xfrm>
            <a:off x="7063083" y="1794294"/>
            <a:ext cx="1201023" cy="258096"/>
            <a:chOff x="6976819" y="1377121"/>
            <a:chExt cx="1676991" cy="675269"/>
          </a:xfrm>
        </p:grpSpPr>
        <p:sp>
          <p:nvSpPr>
            <p:cNvPr id="1118" name="Google Shape;1118;p19"/>
            <p:cNvSpPr/>
            <p:nvPr/>
          </p:nvSpPr>
          <p:spPr>
            <a:xfrm>
              <a:off x="6976819" y="1722781"/>
              <a:ext cx="1265275" cy="3296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ERP</a:t>
              </a:r>
              <a:endParaRPr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9" name="Google Shape;1119;p19" descr="Cheers Be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86388" y="1377121"/>
              <a:ext cx="467422" cy="4674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0" name="Google Shape;1120;p19"/>
          <p:cNvGrpSpPr/>
          <p:nvPr/>
        </p:nvGrpSpPr>
        <p:grpSpPr>
          <a:xfrm>
            <a:off x="239161" y="5797094"/>
            <a:ext cx="11545986" cy="1004639"/>
            <a:chOff x="239161" y="5797094"/>
            <a:chExt cx="11545986" cy="1004639"/>
          </a:xfrm>
        </p:grpSpPr>
        <p:sp>
          <p:nvSpPr>
            <p:cNvPr id="1121" name="Google Shape;1121;p19"/>
            <p:cNvSpPr/>
            <p:nvPr/>
          </p:nvSpPr>
          <p:spPr>
            <a:xfrm>
              <a:off x="4241779" y="6369003"/>
              <a:ext cx="165417" cy="198561"/>
            </a:xfrm>
            <a:prstGeom prst="rect">
              <a:avLst/>
            </a:prstGeom>
            <a:solidFill>
              <a:srgbClr val="D86CCC"/>
            </a:solidFill>
            <a:ln w="190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6074098" y="6433956"/>
              <a:ext cx="165415" cy="87872"/>
            </a:xfrm>
            <a:prstGeom prst="triangle">
              <a:avLst>
                <a:gd name="adj" fmla="val 50000"/>
              </a:avLst>
            </a:prstGeom>
            <a:solidFill>
              <a:srgbClr val="D86CCC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7828651" y="6381780"/>
              <a:ext cx="165417" cy="198561"/>
            </a:xfrm>
            <a:prstGeom prst="rect">
              <a:avLst/>
            </a:prstGeom>
            <a:solidFill>
              <a:srgbClr val="82CAEB"/>
            </a:solidFill>
            <a:ln w="190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9839906" y="6419370"/>
              <a:ext cx="165415" cy="87872"/>
            </a:xfrm>
            <a:prstGeom prst="triangle">
              <a:avLst>
                <a:gd name="adj" fmla="val 50000"/>
              </a:avLst>
            </a:prstGeom>
            <a:solidFill>
              <a:srgbClr val="82CAEB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5" name="Google Shape;1125;p19"/>
            <p:cNvGrpSpPr/>
            <p:nvPr/>
          </p:nvGrpSpPr>
          <p:grpSpPr>
            <a:xfrm>
              <a:off x="239161" y="5797094"/>
              <a:ext cx="11545986" cy="1004639"/>
              <a:chOff x="267419" y="5797094"/>
              <a:chExt cx="11545986" cy="1004639"/>
            </a:xfrm>
          </p:grpSpPr>
          <p:sp>
            <p:nvSpPr>
              <p:cNvPr id="1126" name="Google Shape;1126;p19"/>
              <p:cNvSpPr txBox="1"/>
              <p:nvPr/>
            </p:nvSpPr>
            <p:spPr>
              <a:xfrm>
                <a:off x="894450" y="5967754"/>
                <a:ext cx="1410166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กระบวนการผลิตอัตโนมัติ</a:t>
                </a:r>
                <a:endParaRPr/>
              </a:p>
            </p:txBody>
          </p:sp>
          <p:sp>
            <p:nvSpPr>
              <p:cNvPr id="1127" name="Google Shape;1127;p19"/>
              <p:cNvSpPr txBox="1"/>
              <p:nvPr/>
            </p:nvSpPr>
            <p:spPr>
              <a:xfrm>
                <a:off x="894450" y="6388536"/>
                <a:ext cx="1538528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กระบวนการสนับสนุนอัตโนมัติ</a:t>
                </a:r>
                <a:endParaRPr/>
              </a:p>
            </p:txBody>
          </p:sp>
          <p:sp>
            <p:nvSpPr>
              <p:cNvPr id="1128" name="Google Shape;1128;p19"/>
              <p:cNvSpPr/>
              <p:nvPr/>
            </p:nvSpPr>
            <p:spPr>
              <a:xfrm>
                <a:off x="638908" y="5984884"/>
                <a:ext cx="165417" cy="215956"/>
              </a:xfrm>
              <a:prstGeom prst="rect">
                <a:avLst/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highlight>
                    <a:srgbClr val="00FF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9"/>
              <p:cNvSpPr/>
              <p:nvPr/>
            </p:nvSpPr>
            <p:spPr>
              <a:xfrm>
                <a:off x="604173" y="6373910"/>
                <a:ext cx="214073" cy="198561"/>
              </a:xfrm>
              <a:prstGeom prst="rect">
                <a:avLst/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highlight>
                    <a:srgbClr val="00FF0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9"/>
              <p:cNvSpPr txBox="1"/>
              <p:nvPr/>
            </p:nvSpPr>
            <p:spPr>
              <a:xfrm>
                <a:off x="2586051" y="5968184"/>
                <a:ext cx="1495802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การเคลื่อนย้ายอัตโนมัติ</a:t>
                </a:r>
                <a:endParaRPr/>
              </a:p>
            </p:txBody>
          </p:sp>
          <p:sp>
            <p:nvSpPr>
              <p:cNvPr id="1131" name="Google Shape;1131;p19"/>
              <p:cNvSpPr/>
              <p:nvPr/>
            </p:nvSpPr>
            <p:spPr>
              <a:xfrm>
                <a:off x="2352094" y="6026806"/>
                <a:ext cx="177891" cy="19856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19"/>
              <p:cNvSpPr txBox="1"/>
              <p:nvPr/>
            </p:nvSpPr>
            <p:spPr>
              <a:xfrm>
                <a:off x="2535455" y="6371476"/>
                <a:ext cx="1701445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สามารถพยากรณ์ความผิดปกติล่วงหน้า</a:t>
                </a:r>
                <a:endParaRPr/>
              </a:p>
            </p:txBody>
          </p:sp>
          <p:sp>
            <p:nvSpPr>
              <p:cNvPr id="1133" name="Google Shape;1133;p19"/>
              <p:cNvSpPr/>
              <p:nvPr/>
            </p:nvSpPr>
            <p:spPr>
              <a:xfrm>
                <a:off x="2316306" y="6434822"/>
                <a:ext cx="161996" cy="82336"/>
              </a:xfrm>
              <a:prstGeom prst="triangle">
                <a:avLst>
                  <a:gd name="adj" fmla="val 50000"/>
                </a:avLst>
              </a:prstGeom>
              <a:solidFill>
                <a:srgbClr val="F6C5A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9"/>
              <p:cNvSpPr/>
              <p:nvPr/>
            </p:nvSpPr>
            <p:spPr>
              <a:xfrm>
                <a:off x="4256390" y="5976252"/>
                <a:ext cx="165417" cy="198561"/>
              </a:xfrm>
              <a:prstGeom prst="rect">
                <a:avLst/>
              </a:prstGeom>
              <a:solidFill>
                <a:srgbClr val="D86CCC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9"/>
              <p:cNvSpPr txBox="1"/>
              <p:nvPr/>
            </p:nvSpPr>
            <p:spPr>
              <a:xfrm>
                <a:off x="4540391" y="5943854"/>
                <a:ext cx="1616708" cy="279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กระบวนการผลิตกึ่งอัตโนมัติ</a:t>
                </a:r>
                <a:endParaRPr/>
              </a:p>
            </p:txBody>
          </p:sp>
          <p:sp>
            <p:nvSpPr>
              <p:cNvPr id="1136" name="Google Shape;1136;p19"/>
              <p:cNvSpPr txBox="1"/>
              <p:nvPr/>
            </p:nvSpPr>
            <p:spPr>
              <a:xfrm>
                <a:off x="4537256" y="6338146"/>
                <a:ext cx="156510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กระบวนการสนับสนุนกึ่งอัตโนมัติ</a:t>
                </a:r>
                <a:endParaRPr/>
              </a:p>
            </p:txBody>
          </p:sp>
          <p:sp>
            <p:nvSpPr>
              <p:cNvPr id="1137" name="Google Shape;1137;p19"/>
              <p:cNvSpPr txBox="1"/>
              <p:nvPr/>
            </p:nvSpPr>
            <p:spPr>
              <a:xfrm>
                <a:off x="6385556" y="5952065"/>
                <a:ext cx="1684400" cy="270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การเคลื่อนย้ายกึ่งอัตโนมัติ</a:t>
                </a:r>
                <a:endParaRPr/>
              </a:p>
            </p:txBody>
          </p:sp>
          <p:sp>
            <p:nvSpPr>
              <p:cNvPr id="1138" name="Google Shape;1138;p19"/>
              <p:cNvSpPr/>
              <p:nvPr/>
            </p:nvSpPr>
            <p:spPr>
              <a:xfrm>
                <a:off x="6105481" y="5974913"/>
                <a:ext cx="172321" cy="21582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D86CCC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19"/>
              <p:cNvSpPr txBox="1"/>
              <p:nvPr/>
            </p:nvSpPr>
            <p:spPr>
              <a:xfrm>
                <a:off x="6396908" y="6377668"/>
                <a:ext cx="1415674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rPr lang="en-US"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สามารถแจ้งสาเหตุความผิดปกติ</a:t>
                </a:r>
                <a:endParaRPr/>
              </a:p>
            </p:txBody>
          </p:sp>
          <p:sp>
            <p:nvSpPr>
              <p:cNvPr id="1140" name="Google Shape;1140;p19"/>
              <p:cNvSpPr/>
              <p:nvPr/>
            </p:nvSpPr>
            <p:spPr>
              <a:xfrm>
                <a:off x="7800862" y="5924455"/>
                <a:ext cx="165417" cy="198561"/>
              </a:xfrm>
              <a:prstGeom prst="rect">
                <a:avLst/>
              </a:prstGeom>
              <a:solidFill>
                <a:srgbClr val="82CAE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19"/>
              <p:cNvSpPr txBox="1"/>
              <p:nvPr/>
            </p:nvSpPr>
            <p:spPr>
              <a:xfrm>
                <a:off x="8026121" y="5889061"/>
                <a:ext cx="1616708" cy="29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ผลิตแบบใช้คนควบคุม</a:t>
                </a:r>
                <a:endParaRPr/>
              </a:p>
            </p:txBody>
          </p:sp>
          <p:sp>
            <p:nvSpPr>
              <p:cNvPr id="1142" name="Google Shape;1142;p19"/>
              <p:cNvSpPr txBox="1"/>
              <p:nvPr/>
            </p:nvSpPr>
            <p:spPr>
              <a:xfrm>
                <a:off x="8066653" y="6365350"/>
                <a:ext cx="179847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กระบวนการ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สนับสนุนแบบใช้คนควบคุม</a:t>
                </a:r>
                <a:endParaRPr/>
              </a:p>
            </p:txBody>
          </p:sp>
          <p:sp>
            <p:nvSpPr>
              <p:cNvPr id="1143" name="Google Shape;1143;p19"/>
              <p:cNvSpPr txBox="1"/>
              <p:nvPr/>
            </p:nvSpPr>
            <p:spPr>
              <a:xfrm>
                <a:off x="10012244" y="5903515"/>
                <a:ext cx="1634691" cy="295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การ</a:t>
                </a: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เคลื่อนย้าย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WIP โดยใช้คน</a:t>
                </a:r>
                <a:endParaRPr/>
              </a:p>
            </p:txBody>
          </p:sp>
          <p:sp>
            <p:nvSpPr>
              <p:cNvPr id="1144" name="Google Shape;1144;p19"/>
              <p:cNvSpPr/>
              <p:nvPr/>
            </p:nvSpPr>
            <p:spPr>
              <a:xfrm>
                <a:off x="9839906" y="5955812"/>
                <a:ext cx="172338" cy="18007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82CAEB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19"/>
              <p:cNvSpPr txBox="1"/>
              <p:nvPr/>
            </p:nvSpPr>
            <p:spPr>
              <a:xfrm>
                <a:off x="10004453" y="6365350"/>
                <a:ext cx="1808952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สามารถแจ้ง alar</a:t>
                </a:r>
                <a:r>
                  <a:rPr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</a:t>
                </a:r>
                <a:r>
                  <a:rPr lang="en-US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ทาง Network 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19"/>
              <p:cNvSpPr/>
              <p:nvPr/>
            </p:nvSpPr>
            <p:spPr>
              <a:xfrm>
                <a:off x="267419" y="5797094"/>
                <a:ext cx="11545986" cy="1004639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47" name="Google Shape;1147;p19"/>
          <p:cNvSpPr/>
          <p:nvPr/>
        </p:nvSpPr>
        <p:spPr>
          <a:xfrm>
            <a:off x="360486" y="5604421"/>
            <a:ext cx="2044234" cy="320033"/>
          </a:xfrm>
          <a:prstGeom prst="rect">
            <a:avLst/>
          </a:prstGeom>
          <a:solidFill>
            <a:srgbClr val="D8F2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ใช้สีและสัญลักษณ์ตามที่กำหนดไว้ด้านล่าง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8" name="Google Shape;1148;p19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20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20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39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20"/>
          <p:cNvSpPr txBox="1"/>
          <p:nvPr/>
        </p:nvSpPr>
        <p:spPr>
          <a:xfrm>
            <a:off x="11438833" y="6375677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1156" name="Google Shape;1156;p20"/>
          <p:cNvSpPr txBox="1"/>
          <p:nvPr/>
        </p:nvSpPr>
        <p:spPr>
          <a:xfrm>
            <a:off x="995763" y="53767"/>
            <a:ext cx="105810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53"/>
              </a:buClr>
              <a:buSzPts val="3200"/>
              <a:buFont typeface="Tahoma"/>
              <a:buNone/>
            </a:pPr>
            <a:r>
              <a:rPr lang="en-US" sz="3200" b="1" i="0" u="none" strike="noStrike" cap="none">
                <a:solidFill>
                  <a:srgbClr val="007853"/>
                </a:solidFill>
                <a:latin typeface="Tahoma"/>
                <a:ea typeface="Tahoma"/>
                <a:cs typeface="Tahoma"/>
                <a:sym typeface="Tahoma"/>
              </a:rPr>
              <a:t>Project 1 : </a:t>
            </a:r>
            <a:r>
              <a:rPr lang="en-US" sz="3200" b="1">
                <a:solidFill>
                  <a:srgbClr val="007853"/>
                </a:solidFill>
                <a:latin typeface="Tahoma"/>
                <a:ea typeface="Tahoma"/>
                <a:cs typeface="Tahoma"/>
                <a:sym typeface="Tahoma"/>
              </a:rPr>
              <a:t>ชื่อ......................... (เงินลงทุน...........บาท)</a:t>
            </a:r>
            <a:endParaRPr sz="3200" b="1" i="0" u="none" strike="noStrike" cap="none">
              <a:solidFill>
                <a:srgbClr val="007C5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7" name="Google Shape;1157;p20"/>
          <p:cNvSpPr txBox="1"/>
          <p:nvPr/>
        </p:nvSpPr>
        <p:spPr>
          <a:xfrm rot="-2112983">
            <a:off x="4764110" y="3744244"/>
            <a:ext cx="56352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5F8"/>
              </a:buClr>
              <a:buSzPts val="6600"/>
              <a:buFont typeface="Kanit"/>
              <a:buNone/>
            </a:pPr>
            <a:r>
              <a:rPr lang="en-US" sz="6600" b="1" i="0" u="none" strike="noStrike" cap="none">
                <a:solidFill>
                  <a:srgbClr val="D9E5F8"/>
                </a:solidFill>
                <a:latin typeface="Kanit"/>
                <a:ea typeface="Kanit"/>
                <a:cs typeface="Kanit"/>
                <a:sym typeface="Kanit"/>
              </a:rPr>
              <a:t>Example</a:t>
            </a:r>
            <a:endParaRPr sz="6600" b="1" i="0" u="none" strike="noStrike" cap="none">
              <a:solidFill>
                <a:srgbClr val="D9E5F8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aphicFrame>
        <p:nvGraphicFramePr>
          <p:cNvPr id="1158" name="Google Shape;1158;p20"/>
          <p:cNvGraphicFramePr/>
          <p:nvPr/>
        </p:nvGraphicFramePr>
        <p:xfrm>
          <a:off x="157716" y="5840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{A63182D2-6C6A-4111-83DF-E9FA071175F1}</a:tableStyleId>
              </a:tblPr>
              <a:tblGrid>
                <a:gridCol w="15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39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โครงการ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เป้าหมาย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ประโยชน์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งบลงทุน (ล้านบาท)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9E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รายการจัดซื้อและมูลค่า (บาท)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ระยะเวลาดำเนินการ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ในประเทศ</a:t>
                      </a:r>
                      <a:endParaRPr sz="1400" b="1" i="0" u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ต่าง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ประเทศ</a:t>
                      </a:r>
                      <a:endParaRPr sz="1400" b="1" i="0" u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9E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1.1 ระบุชื่อโครงการย่อย...........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อธิบายรายละเอียดของเป้าหมายของการลงทุน เช่น (ตัวอย่าง)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ติดตามปริมาณการผลิตในแต่ละ Batch เพื่อนำมาคำนวณยอดผลิตรวมในแต่ละวัน  และติดตามกำลังในการผลิตแต่ละวันให้อยู่ในแผนการผลิตหลัก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  </a:t>
                      </a:r>
                      <a:endParaRPr sz="1400" u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ระบบสามารถแจ้งเตือน เมื่อเกิดความผิดปกติเครื่องจักรต้องหยุดการผลิต  พร้อมบ่งชี้ สาเหตุที่ทำให้เกิดการแจ้งเตือน  เพื่อให้ง่ายต่อการตรวจสอบ แก้ไข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อื่นๆ (โปรดระบุ).................</a:t>
                      </a:r>
                      <a:endParaRPr/>
                    </a:p>
                    <a:p>
                      <a:pPr marL="285750" marR="0" lvl="0" indent="-196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196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196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196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196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196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196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196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196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196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อธิบายรายละเอียดของประโยชน์ที่ได้จากการลงทุน เช่น (ตัวอย่าง)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1111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2000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สามารถเพิ่มกำลังการผลิตได้เพิ่มขึ้น</a:t>
                      </a:r>
                      <a:r>
                        <a:rPr lang="en-US" sz="14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............%</a:t>
                      </a: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(</a:t>
                      </a:r>
                      <a:r>
                        <a:rPr lang="en-US" sz="14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..............</a:t>
                      </a: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ชิ้น ต่อ </a:t>
                      </a:r>
                      <a:r>
                        <a:rPr lang="en-US" sz="14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.............</a:t>
                      </a: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ชั่วโมง) ลดการพึ่งพาแรงงานคน ไม่มีนโยบายการลดพนักงาน</a:t>
                      </a:r>
                      <a:endParaRPr/>
                    </a:p>
                    <a:p>
                      <a:pPr marL="285750" marR="0" lvl="0" indent="-1111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2000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ลงทุนเปลี่ยนเครื่องจักรจากระบบกึ่งอัตโนมัติเป็นระบบอัตโนมัติใน................กระบวนการผลิต (โปรดระบุจำนวน)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1111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2000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Reskill พนักงานไปทำงานในกระบวนการสนับสนุนที่ยังคงพึ่งพาแรงงานคนเป็นหลัก (ระบุจำนวนคน.............)</a:t>
                      </a:r>
                      <a:endParaRPr/>
                    </a:p>
                    <a:p>
                      <a:pPr marL="285750" marR="0" lvl="0" indent="-1111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85750" marR="0" lvl="0" indent="-2000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ลดของเสีย............% </a:t>
                      </a:r>
                      <a:endParaRPr/>
                    </a:p>
                    <a:p>
                      <a:pPr marL="285750" marR="0" lvl="0" indent="-2000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ลดต้นทุน...............%</a:t>
                      </a:r>
                      <a:endParaRPr/>
                    </a:p>
                    <a:p>
                      <a:pPr marL="285750" marR="0" lvl="0" indent="-2000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0" i="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เพิ่มประสิทธิภาพ.........%</a:t>
                      </a:r>
                      <a:endParaRPr sz="1400" b="0" i="0" u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ม.ค. 2026 - 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ม.ค. 2028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9" name="Google Shape;1159;p20"/>
          <p:cNvSpPr txBox="1"/>
          <p:nvPr/>
        </p:nvSpPr>
        <p:spPr>
          <a:xfrm rot="-2112983">
            <a:off x="7464349" y="2215746"/>
            <a:ext cx="56352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5F8"/>
              </a:buClr>
              <a:buSzPts val="6600"/>
              <a:buFont typeface="Kanit"/>
              <a:buNone/>
            </a:pPr>
            <a:r>
              <a:rPr lang="en-US" sz="6600" b="1" i="0" u="none" strike="noStrike" cap="none">
                <a:solidFill>
                  <a:srgbClr val="D9E5F8"/>
                </a:solidFill>
                <a:latin typeface="Kanit"/>
                <a:ea typeface="Kanit"/>
                <a:cs typeface="Kanit"/>
                <a:sym typeface="Kanit"/>
              </a:rPr>
              <a:t>Example</a:t>
            </a:r>
            <a:endParaRPr sz="6600" b="1" i="0" u="none" strike="noStrike" cap="none">
              <a:solidFill>
                <a:srgbClr val="D9E5F8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160" name="Google Shape;1160;p20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1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21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39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21"/>
          <p:cNvSpPr txBox="1"/>
          <p:nvPr/>
        </p:nvSpPr>
        <p:spPr>
          <a:xfrm>
            <a:off x="11438833" y="6375677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1168" name="Google Shape;1168;p21"/>
          <p:cNvSpPr txBox="1"/>
          <p:nvPr/>
        </p:nvSpPr>
        <p:spPr>
          <a:xfrm>
            <a:off x="857744" y="97130"/>
            <a:ext cx="105810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853"/>
              </a:buClr>
              <a:buSzPts val="3200"/>
              <a:buFont typeface="Tahoma"/>
              <a:buNone/>
            </a:pPr>
            <a:r>
              <a:rPr lang="en-US" sz="3200" b="1" i="0" u="none" strike="noStrike" cap="none">
                <a:solidFill>
                  <a:srgbClr val="007853"/>
                </a:solidFill>
                <a:latin typeface="Tahoma"/>
                <a:ea typeface="Tahoma"/>
                <a:cs typeface="Tahoma"/>
                <a:sym typeface="Tahoma"/>
              </a:rPr>
              <a:t>Project 1 : </a:t>
            </a:r>
            <a:r>
              <a:rPr lang="en-US" sz="3200" b="1">
                <a:solidFill>
                  <a:srgbClr val="007853"/>
                </a:solidFill>
                <a:latin typeface="Tahoma"/>
                <a:ea typeface="Tahoma"/>
                <a:cs typeface="Tahoma"/>
                <a:sym typeface="Tahoma"/>
              </a:rPr>
              <a:t>ชื่อ......................... (เงินลงทุน...........บาท)</a:t>
            </a:r>
            <a:endParaRPr sz="3200" b="1" i="0" u="none" strike="noStrike" cap="none">
              <a:solidFill>
                <a:srgbClr val="007C5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9" name="Google Shape;1169;p21"/>
          <p:cNvSpPr txBox="1"/>
          <p:nvPr/>
        </p:nvSpPr>
        <p:spPr>
          <a:xfrm rot="-2112983">
            <a:off x="3732381" y="3709784"/>
            <a:ext cx="56352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5F8"/>
              </a:buClr>
              <a:buSzPts val="6600"/>
              <a:buFont typeface="Kanit"/>
              <a:buNone/>
            </a:pPr>
            <a:r>
              <a:rPr lang="en-US" sz="6600" b="1" i="0" u="none" strike="noStrike" cap="none">
                <a:solidFill>
                  <a:srgbClr val="D9E5F8"/>
                </a:solidFill>
                <a:latin typeface="Kanit"/>
                <a:ea typeface="Kanit"/>
                <a:cs typeface="Kanit"/>
                <a:sym typeface="Kanit"/>
              </a:rPr>
              <a:t>Example</a:t>
            </a:r>
            <a:endParaRPr sz="6600" b="1" i="0" u="none" strike="noStrike" cap="none">
              <a:solidFill>
                <a:srgbClr val="D9E5F8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aphicFrame>
        <p:nvGraphicFramePr>
          <p:cNvPr id="1170" name="Google Shape;1170;p21"/>
          <p:cNvGraphicFramePr/>
          <p:nvPr/>
        </p:nvGraphicFramePr>
        <p:xfrm>
          <a:off x="159488" y="76666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{A63182D2-6C6A-4111-83DF-E9FA071175F1}</a:tableStyleId>
              </a:tblPr>
              <a:tblGrid>
                <a:gridCol w="15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96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โครงการ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เป้าหมาย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ประโยชน์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งบลงทุน (ล้านบาท)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รายการจัดซื้อและมูลค่า (บาท)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ระยะเวลาดำเนินการ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ในประเทศ</a:t>
                      </a:r>
                      <a:endParaRPr sz="1400" b="1" i="0" u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ต่าง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ประเทศ</a:t>
                      </a:r>
                      <a:endParaRPr sz="1400" b="1" i="0" u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9E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1.2 : ระบุชื่อโครงการย่อย...........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xxxxxxxx</a:t>
                      </a:r>
                      <a:endParaRPr sz="1400" u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xx</a:t>
                      </a:r>
                      <a:endParaRPr sz="1400" u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xx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 xx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 xx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ม.ค. 2026 - 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ม.ค. 2028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รวม 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xx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xx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xx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ahoma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xx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2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1" name="Google Shape;1171;p21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22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22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22"/>
          <p:cNvSpPr/>
          <p:nvPr/>
        </p:nvSpPr>
        <p:spPr>
          <a:xfrm>
            <a:off x="1496934" y="3984"/>
            <a:ext cx="9376632" cy="6858000"/>
          </a:xfrm>
          <a:custGeom>
            <a:avLst/>
            <a:gdLst/>
            <a:ahLst/>
            <a:cxnLst/>
            <a:rect l="l" t="t" r="r" b="b"/>
            <a:pathLst>
              <a:path w="9376632" h="6858000" extrusionOk="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>
            <a:gsLst>
              <a:gs pos="0">
                <a:srgbClr val="4EA72E">
                  <a:alpha val="20000"/>
                </a:srgbClr>
              </a:gs>
              <a:gs pos="16000">
                <a:srgbClr val="4EA72E">
                  <a:alpha val="20000"/>
                </a:srgbClr>
              </a:gs>
              <a:gs pos="85000">
                <a:srgbClr val="156082">
                  <a:alpha val="40000"/>
                </a:srgbClr>
              </a:gs>
              <a:gs pos="100000">
                <a:srgbClr val="156082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9" name="Google Shape;1179;p22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180" name="Google Shape;1180;p22"/>
            <p:cNvSpPr/>
            <p:nvPr/>
          </p:nvSpPr>
          <p:spPr>
            <a:xfrm>
              <a:off x="1560551" y="36937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3019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2"/>
            <p:cNvSpPr/>
            <p:nvPr/>
          </p:nvSpPr>
          <p:spPr>
            <a:xfrm>
              <a:off x="1659468" y="36937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3019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2"/>
            <p:cNvSpPr/>
            <p:nvPr/>
          </p:nvSpPr>
          <p:spPr>
            <a:xfrm>
              <a:off x="1648217" y="36937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3019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2"/>
            <p:cNvSpPr/>
            <p:nvPr/>
          </p:nvSpPr>
          <p:spPr>
            <a:xfrm>
              <a:off x="1629061" y="36937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3019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2"/>
            <p:cNvSpPr/>
            <p:nvPr/>
          </p:nvSpPr>
          <p:spPr>
            <a:xfrm>
              <a:off x="1318434" y="36937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30196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2"/>
            <p:cNvSpPr/>
            <p:nvPr/>
          </p:nvSpPr>
          <p:spPr>
            <a:xfrm>
              <a:off x="1308320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2"/>
            <p:cNvSpPr/>
            <p:nvPr/>
          </p:nvSpPr>
          <p:spPr>
            <a:xfrm>
              <a:off x="1303402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7" name="Google Shape;1187;p22"/>
          <p:cNvSpPr txBox="1"/>
          <p:nvPr/>
        </p:nvSpPr>
        <p:spPr>
          <a:xfrm>
            <a:off x="3502731" y="1542402"/>
            <a:ext cx="5186842" cy="238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841"/>
              </a:buClr>
              <a:buSzPts val="3600"/>
              <a:buFont typeface="Tahoma"/>
              <a:buNone/>
            </a:pPr>
            <a:r>
              <a:rPr lang="en-US" sz="3600" b="1" i="0" u="none" strike="noStrike" cap="none">
                <a:solidFill>
                  <a:srgbClr val="0E2841"/>
                </a:solidFill>
                <a:latin typeface="Tahoma"/>
                <a:ea typeface="Tahoma"/>
                <a:cs typeface="Tahoma"/>
                <a:sym typeface="Tahoma"/>
              </a:rPr>
              <a:t>ทำไปจนครบทุก project </a:t>
            </a:r>
            <a:endParaRPr/>
          </a:p>
        </p:txBody>
      </p:sp>
      <p:grpSp>
        <p:nvGrpSpPr>
          <p:cNvPr id="1188" name="Google Shape;1188;p22"/>
          <p:cNvGrpSpPr/>
          <p:nvPr/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1189" name="Google Shape;1189;p22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4EA72E">
                    <a:alpha val="10196"/>
                  </a:srgbClr>
                </a:gs>
                <a:gs pos="85000">
                  <a:srgbClr val="156082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2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4EA72E">
                    <a:alpha val="10196"/>
                  </a:srgbClr>
                </a:gs>
                <a:gs pos="85000">
                  <a:srgbClr val="156082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4EA72E">
                    <a:alpha val="10196"/>
                  </a:srgbClr>
                </a:gs>
                <a:gs pos="85000">
                  <a:srgbClr val="156082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2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4EA72E">
                    <a:alpha val="10196"/>
                  </a:srgbClr>
                </a:gs>
                <a:gs pos="85000">
                  <a:srgbClr val="156082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22"/>
          <p:cNvGrpSpPr/>
          <p:nvPr/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1194" name="Google Shape;1194;p22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4EA72E">
                    <a:alpha val="10196"/>
                  </a:srgbClr>
                </a:gs>
                <a:gs pos="85000">
                  <a:srgbClr val="156082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4EA72E">
                    <a:alpha val="10196"/>
                  </a:srgbClr>
                </a:gs>
                <a:gs pos="85000">
                  <a:srgbClr val="156082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4EA72E">
                    <a:alpha val="10196"/>
                  </a:srgbClr>
                </a:gs>
                <a:gs pos="85000">
                  <a:srgbClr val="156082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4EA72E">
                    <a:alpha val="10196"/>
                  </a:srgbClr>
                </a:gs>
                <a:gs pos="85000">
                  <a:srgbClr val="156082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22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24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2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3"/>
          <p:cNvSpPr txBox="1"/>
          <p:nvPr/>
        </p:nvSpPr>
        <p:spPr>
          <a:xfrm>
            <a:off x="62281" y="143215"/>
            <a:ext cx="4942287" cy="1690798"/>
          </a:xfrm>
          <a:prstGeom prst="rect">
            <a:avLst/>
          </a:prstGeom>
          <a:solidFill>
            <a:srgbClr val="B3E5A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Play"/>
              <a:buNone/>
            </a:pPr>
            <a:r>
              <a:rPr lang="en-US" sz="37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สิ่งที่ควรแจ้งให้ทราบ </a:t>
            </a:r>
            <a:br>
              <a:rPr lang="en-US" sz="37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3700" b="1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เพื่อประโยชน์ในการพิจารณา มีดังนี้</a:t>
            </a:r>
            <a:endParaRPr sz="3700" b="1" i="0" u="none" strike="noStrike" cap="non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05" name="Google Shape;1205;p23"/>
          <p:cNvSpPr txBox="1"/>
          <p:nvPr/>
        </p:nvSpPr>
        <p:spPr>
          <a:xfrm>
            <a:off x="142468" y="1977227"/>
            <a:ext cx="4888882" cy="4737557"/>
          </a:xfrm>
          <a:prstGeom prst="rect">
            <a:avLst/>
          </a:prstGeom>
          <a:solidFill>
            <a:srgbClr val="C0E4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รายละเอียด Spec ของเครื่องจักร,</a:t>
            </a:r>
            <a:b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machine-equipment list, </a:t>
            </a:r>
            <a:b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fact sheet หรือระบบที่จะลงทุน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ข้อมูลการประเมิน as-is และ </a:t>
            </a:r>
            <a:b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to be  (ใช้ระบบ online self</a:t>
            </a:r>
            <a:b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assessment เพื่อป้อนข้อมูล)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Calibri"/>
              <a:buNone/>
            </a:pPr>
            <a:r>
              <a:rPr lang="en-US" sz="26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https://www.nstda.or.th/i4checkup/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6" name="Google Shape;1206;p23" descr="A menu of a kitchen applian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5933" y="1718517"/>
            <a:ext cx="3325118" cy="218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23" descr="A group of construction vehicl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2469" y="1993555"/>
            <a:ext cx="3325118" cy="190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23" descr="A close-up of a cra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6608" y="4063564"/>
            <a:ext cx="1662411" cy="222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23" descr="A table with numbers and symbols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28164" y="4618127"/>
            <a:ext cx="2152419" cy="167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23" descr="A diagram of a machine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45167" y="4715935"/>
            <a:ext cx="2152419" cy="1571347"/>
          </a:xfrm>
          <a:prstGeom prst="rect">
            <a:avLst/>
          </a:prstGeom>
          <a:noFill/>
          <a:ln>
            <a:noFill/>
          </a:ln>
        </p:spPr>
      </p:pic>
      <p:sp>
        <p:nvSpPr>
          <p:cNvPr id="1211" name="Google Shape;1211;p23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25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2" name="Google Shape;1212;p23"/>
          <p:cNvSpPr txBox="1"/>
          <p:nvPr/>
        </p:nvSpPr>
        <p:spPr>
          <a:xfrm rot="-2112983">
            <a:off x="6245500" y="2766326"/>
            <a:ext cx="56352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5F8"/>
              </a:buClr>
              <a:buSzPts val="6600"/>
              <a:buFont typeface="Kanit"/>
              <a:buNone/>
            </a:pPr>
            <a:r>
              <a:rPr lang="en-US" sz="6600" b="1" i="0" u="none" strike="noStrike" cap="none">
                <a:solidFill>
                  <a:srgbClr val="D9E5F8"/>
                </a:solidFill>
                <a:latin typeface="Kanit"/>
                <a:ea typeface="Kanit"/>
                <a:cs typeface="Kanit"/>
                <a:sym typeface="Kanit"/>
              </a:rPr>
              <a:t>Example</a:t>
            </a:r>
            <a:endParaRPr sz="6600" b="1" i="0" u="none" strike="noStrike" cap="none">
              <a:solidFill>
                <a:srgbClr val="D9E5F8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24"/>
          <p:cNvSpPr/>
          <p:nvPr/>
        </p:nvSpPr>
        <p:spPr>
          <a:xfrm>
            <a:off x="218115" y="201336"/>
            <a:ext cx="11618752" cy="6191075"/>
          </a:xfrm>
          <a:prstGeom prst="rect">
            <a:avLst/>
          </a:prstGeom>
          <a:solidFill>
            <a:srgbClr val="C0E4F5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8" name="Google Shape;1218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2669" y="1018749"/>
            <a:ext cx="5216697" cy="294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999" y="987600"/>
            <a:ext cx="5360691" cy="2977986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Google Shape;1220;p24"/>
          <p:cNvSpPr txBox="1"/>
          <p:nvPr/>
        </p:nvSpPr>
        <p:spPr>
          <a:xfrm>
            <a:off x="473076" y="4127578"/>
            <a:ext cx="5575882" cy="1690798"/>
          </a:xfrm>
          <a:prstGeom prst="rect">
            <a:avLst/>
          </a:prstGeom>
          <a:solidFill>
            <a:srgbClr val="B3E5A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เตรียมความพร้อมการประเมินระดับอุตสาหกรรมด้วย</a:t>
            </a:r>
            <a:b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Thailand i4.0 CheckUp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การประเมินอุตสาหกรรมด้วยระบบออนไลน์ |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แนะนำ Thailand i4.0 Index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https://www.youtube.com/watch?v=1qNMuxeGJCA</a:t>
            </a:r>
            <a:endParaRPr/>
          </a:p>
        </p:txBody>
      </p:sp>
      <p:sp>
        <p:nvSpPr>
          <p:cNvPr id="1221" name="Google Shape;1221;p24"/>
          <p:cNvSpPr txBox="1"/>
          <p:nvPr/>
        </p:nvSpPr>
        <p:spPr>
          <a:xfrm>
            <a:off x="6216115" y="4148453"/>
            <a:ext cx="5360692" cy="1690798"/>
          </a:xfrm>
          <a:prstGeom prst="rect">
            <a:avLst/>
          </a:prstGeom>
          <a:solidFill>
            <a:srgbClr val="B3E5A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การประเมินอุตสาหกรรมด้วยระบบออนไลน์ |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วิธีการใช้งานระบบ Self-assessment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(Thailand i4.0 CheckUp)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https://www.youtube.com/watch?v=jyhgDKPARr8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4"/>
          <p:cNvSpPr txBox="1"/>
          <p:nvPr/>
        </p:nvSpPr>
        <p:spPr>
          <a:xfrm>
            <a:off x="1786856" y="405263"/>
            <a:ext cx="9789952" cy="49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วีดีโอแนะนำการประเมินโดยใช้ ระบบ online self-assessment</a:t>
            </a:r>
            <a:endParaRPr/>
          </a:p>
        </p:txBody>
      </p:sp>
      <p:sp>
        <p:nvSpPr>
          <p:cNvPr id="1223" name="Google Shape;1223;p24"/>
          <p:cNvSpPr/>
          <p:nvPr/>
        </p:nvSpPr>
        <p:spPr>
          <a:xfrm>
            <a:off x="595363" y="3928825"/>
            <a:ext cx="869658" cy="318685"/>
          </a:xfrm>
          <a:prstGeom prst="rect">
            <a:avLst/>
          </a:prstGeom>
          <a:solidFill>
            <a:srgbClr val="FAE2D5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ตอนที่ 1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4"/>
          <p:cNvSpPr/>
          <p:nvPr/>
        </p:nvSpPr>
        <p:spPr>
          <a:xfrm>
            <a:off x="6216115" y="3976624"/>
            <a:ext cx="869658" cy="318685"/>
          </a:xfrm>
          <a:prstGeom prst="rect">
            <a:avLst/>
          </a:prstGeom>
          <a:solidFill>
            <a:srgbClr val="FAE2D5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ตอนที่ 2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5" name="Google Shape;1225;p24"/>
          <p:cNvCxnSpPr/>
          <p:nvPr/>
        </p:nvCxnSpPr>
        <p:spPr>
          <a:xfrm>
            <a:off x="855677" y="4295309"/>
            <a:ext cx="0" cy="101492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26" name="Google Shape;1226;p24"/>
          <p:cNvCxnSpPr/>
          <p:nvPr/>
        </p:nvCxnSpPr>
        <p:spPr>
          <a:xfrm>
            <a:off x="6650944" y="4324743"/>
            <a:ext cx="0" cy="78415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27" name="Google Shape;1227;p24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26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25"/>
          <p:cNvSpPr/>
          <p:nvPr/>
        </p:nvSpPr>
        <p:spPr>
          <a:xfrm>
            <a:off x="167012" y="141893"/>
            <a:ext cx="1197569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Kanit Medium"/>
              <a:buNone/>
            </a:pPr>
            <a:r>
              <a:rPr lang="en-US" sz="3200" b="0" i="0" u="none" strike="noStrike" cap="none">
                <a:solidFill>
                  <a:srgbClr val="7030A0"/>
                </a:solidFill>
                <a:latin typeface="Kanit Medium"/>
                <a:ea typeface="Kanit Medium"/>
                <a:cs typeface="Kanit Medium"/>
                <a:sym typeface="Kanit Medium"/>
              </a:rPr>
              <a:t>Thailand i4.0 Checkup - Online &amp; Interactive Self-assessment</a:t>
            </a:r>
            <a:endParaRPr sz="3200" b="0" i="0" u="none" strike="noStrike" cap="none">
              <a:solidFill>
                <a:srgbClr val="7030A0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7030A0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pic>
        <p:nvPicPr>
          <p:cNvPr id="1233" name="Google Shape;12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76" y="1219111"/>
            <a:ext cx="12190560" cy="481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25" descr="A close-up of a web p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6001" y="2616102"/>
            <a:ext cx="3431507" cy="2218348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25"/>
          <p:cNvSpPr/>
          <p:nvPr/>
        </p:nvSpPr>
        <p:spPr>
          <a:xfrm>
            <a:off x="8391648" y="4057758"/>
            <a:ext cx="2165657" cy="707004"/>
          </a:xfrm>
          <a:prstGeom prst="rect">
            <a:avLst/>
          </a:prstGeom>
          <a:solidFill>
            <a:srgbClr val="F4F5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6" name="Google Shape;1236;p25"/>
          <p:cNvGrpSpPr/>
          <p:nvPr/>
        </p:nvGrpSpPr>
        <p:grpSpPr>
          <a:xfrm>
            <a:off x="4497472" y="2400099"/>
            <a:ext cx="7661309" cy="4600324"/>
            <a:chOff x="-3894176" y="-592749"/>
            <a:chExt cx="7661309" cy="4600324"/>
          </a:xfrm>
        </p:grpSpPr>
        <p:sp>
          <p:nvSpPr>
            <p:cNvPr id="1237" name="Google Shape;1237;p25"/>
            <p:cNvSpPr/>
            <p:nvPr/>
          </p:nvSpPr>
          <p:spPr>
            <a:xfrm>
              <a:off x="-3894176" y="-592749"/>
              <a:ext cx="4600324" cy="4600324"/>
            </a:xfrm>
            <a:prstGeom prst="blockArc">
              <a:avLst>
                <a:gd name="adj1" fmla="val 18900000"/>
                <a:gd name="adj2" fmla="val 2700000"/>
                <a:gd name="adj3" fmla="val 470"/>
              </a:avLst>
            </a:prstGeom>
            <a:noFill/>
            <a:ln w="19050" cap="flat" cmpd="sng">
              <a:solidFill>
                <a:srgbClr val="0D4C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413307" y="221305"/>
              <a:ext cx="3350975" cy="607788"/>
            </a:xfrm>
            <a:prstGeom prst="rect">
              <a:avLst/>
            </a:prstGeom>
            <a:solidFill>
              <a:srgbClr val="002060"/>
            </a:solidFill>
            <a:ln w="9525" cap="flat" cmpd="sng">
              <a:solidFill>
                <a:srgbClr val="143A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 txBox="1"/>
            <p:nvPr/>
          </p:nvSpPr>
          <p:spPr>
            <a:xfrm>
              <a:off x="413307" y="221305"/>
              <a:ext cx="3350975" cy="607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975" tIns="27925" rIns="27925" bIns="27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25425" y="196864"/>
              <a:ext cx="656670" cy="656670"/>
            </a:xfrm>
            <a:prstGeom prst="ellipse">
              <a:avLst/>
            </a:prstGeom>
            <a:solidFill>
              <a:srgbClr val="8CD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607585" y="1050673"/>
              <a:ext cx="3144514" cy="5253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5"/>
            <p:cNvSpPr txBox="1"/>
            <p:nvPr/>
          </p:nvSpPr>
          <p:spPr>
            <a:xfrm>
              <a:off x="607585" y="1050673"/>
              <a:ext cx="3144514" cy="525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975" tIns="27925" rIns="27925" bIns="27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5"/>
            <p:cNvSpPr/>
            <p:nvPr/>
          </p:nvSpPr>
          <p:spPr>
            <a:xfrm>
              <a:off x="326612" y="985006"/>
              <a:ext cx="656670" cy="656670"/>
            </a:xfrm>
            <a:prstGeom prst="ellipse">
              <a:avLst/>
            </a:prstGeom>
            <a:solidFill>
              <a:srgbClr val="8CD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592549" y="1838814"/>
              <a:ext cx="3174584" cy="525336"/>
            </a:xfrm>
            <a:prstGeom prst="rect">
              <a:avLst/>
            </a:prstGeom>
            <a:solidFill>
              <a:srgbClr val="002060"/>
            </a:solidFill>
            <a:ln w="9525" cap="flat" cmpd="sng">
              <a:solidFill>
                <a:srgbClr val="143A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 txBox="1"/>
            <p:nvPr/>
          </p:nvSpPr>
          <p:spPr>
            <a:xfrm>
              <a:off x="592549" y="1838814"/>
              <a:ext cx="3174584" cy="525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975" tIns="27925" rIns="27925" bIns="27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326612" y="1773147"/>
              <a:ext cx="656670" cy="656670"/>
            </a:xfrm>
            <a:prstGeom prst="ellipse">
              <a:avLst/>
            </a:prstGeom>
            <a:solidFill>
              <a:srgbClr val="8CD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266115" y="2626956"/>
              <a:ext cx="3488197" cy="525336"/>
            </a:xfrm>
            <a:prstGeom prst="rect">
              <a:avLst/>
            </a:prstGeom>
            <a:solidFill>
              <a:srgbClr val="002060"/>
            </a:solidFill>
            <a:ln w="9525" cap="flat" cmpd="sng">
              <a:solidFill>
                <a:srgbClr val="143A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5"/>
            <p:cNvSpPr txBox="1"/>
            <p:nvPr/>
          </p:nvSpPr>
          <p:spPr>
            <a:xfrm>
              <a:off x="266115" y="2626956"/>
              <a:ext cx="3488197" cy="525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6975" tIns="27925" rIns="27925" bIns="279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5"/>
            <p:cNvSpPr/>
            <p:nvPr/>
          </p:nvSpPr>
          <p:spPr>
            <a:xfrm>
              <a:off x="25425" y="2561289"/>
              <a:ext cx="656670" cy="656670"/>
            </a:xfrm>
            <a:prstGeom prst="ellipse">
              <a:avLst/>
            </a:prstGeom>
            <a:solidFill>
              <a:srgbClr val="8CD8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0" name="Google Shape;1250;p25"/>
          <p:cNvSpPr txBox="1"/>
          <p:nvPr/>
        </p:nvSpPr>
        <p:spPr>
          <a:xfrm>
            <a:off x="9146809" y="3236528"/>
            <a:ext cx="2924691" cy="59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nit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ใช้เวลาน้อย สามารถดำเนินการได้เอง ไม่ต้องอาศัยผู้ประเมินที่ผ่านการรับรอง </a:t>
            </a:r>
            <a:endParaRPr sz="14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51" name="Google Shape;1251;p25"/>
          <p:cNvSpPr txBox="1"/>
          <p:nvPr/>
        </p:nvSpPr>
        <p:spPr>
          <a:xfrm>
            <a:off x="9419151" y="4057254"/>
            <a:ext cx="2924691" cy="57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nit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ทราบแนวทางเบื้องต้น </a:t>
            </a:r>
            <a:endParaRPr/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nit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ในการปรับปรุงสายการผลิต</a:t>
            </a:r>
            <a:endParaRPr sz="14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52" name="Google Shape;1252;p25"/>
          <p:cNvSpPr txBox="1"/>
          <p:nvPr/>
        </p:nvSpPr>
        <p:spPr>
          <a:xfrm>
            <a:off x="9238346" y="5628278"/>
            <a:ext cx="2444192" cy="57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nit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เตรียมพร้อมขอรับสิทธิประโยชน์การส่งเสริมการลงทุนจาก BOI</a:t>
            </a:r>
            <a:endParaRPr/>
          </a:p>
        </p:txBody>
      </p:sp>
      <p:sp>
        <p:nvSpPr>
          <p:cNvPr id="1253" name="Google Shape;1253;p25"/>
          <p:cNvSpPr txBox="1"/>
          <p:nvPr/>
        </p:nvSpPr>
        <p:spPr>
          <a:xfrm>
            <a:off x="9411084" y="4806682"/>
            <a:ext cx="2764539" cy="57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nit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เปรียบเทียบตัวเองกับค่าเฉลี่ย และผู้นำในอุตสาหกรรมของท่าน</a:t>
            </a:r>
            <a:endParaRPr sz="1400" b="0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1254" name="Google Shape;1254;p25"/>
          <p:cNvGrpSpPr/>
          <p:nvPr/>
        </p:nvGrpSpPr>
        <p:grpSpPr>
          <a:xfrm>
            <a:off x="8793134" y="4877579"/>
            <a:ext cx="497252" cy="502172"/>
            <a:chOff x="8482957" y="4064568"/>
            <a:chExt cx="497252" cy="502172"/>
          </a:xfrm>
        </p:grpSpPr>
        <p:sp>
          <p:nvSpPr>
            <p:cNvPr id="1255" name="Google Shape;1255;p25"/>
            <p:cNvSpPr/>
            <p:nvPr/>
          </p:nvSpPr>
          <p:spPr>
            <a:xfrm>
              <a:off x="8650795" y="4064568"/>
              <a:ext cx="183861" cy="17505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C00000"/>
            </a:solidFill>
            <a:ln w="19050" cap="flat" cmpd="sng">
              <a:solidFill>
                <a:srgbClr val="0F46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25"/>
            <p:cNvSpPr txBox="1"/>
            <p:nvPr/>
          </p:nvSpPr>
          <p:spPr>
            <a:xfrm>
              <a:off x="8482957" y="4197408"/>
              <a:ext cx="4972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BIC</a:t>
              </a:r>
              <a:endParaRPr/>
            </a:p>
          </p:txBody>
        </p:sp>
      </p:grpSp>
      <p:sp>
        <p:nvSpPr>
          <p:cNvPr id="1257" name="Google Shape;1257;p25"/>
          <p:cNvSpPr txBox="1"/>
          <p:nvPr/>
        </p:nvSpPr>
        <p:spPr>
          <a:xfrm>
            <a:off x="8491835" y="5694921"/>
            <a:ext cx="5309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BOI</a:t>
            </a:r>
            <a:endParaRPr/>
          </a:p>
        </p:txBody>
      </p:sp>
      <p:pic>
        <p:nvPicPr>
          <p:cNvPr id="1258" name="Google Shape;125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8306" y="4116375"/>
            <a:ext cx="425127" cy="41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7857" y="3313496"/>
            <a:ext cx="342744" cy="4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0" name="Google Shape;1260;p25"/>
          <p:cNvSpPr/>
          <p:nvPr/>
        </p:nvSpPr>
        <p:spPr>
          <a:xfrm>
            <a:off x="8291549" y="1938969"/>
            <a:ext cx="931486" cy="302811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E8223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25"/>
          <p:cNvSpPr txBox="1">
            <a:spLocks noGrp="1"/>
          </p:cNvSpPr>
          <p:nvPr>
            <p:ph type="sldNum" idx="12"/>
          </p:nvPr>
        </p:nvSpPr>
        <p:spPr>
          <a:xfrm>
            <a:off x="9448800" y="6420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Kanit"/>
                <a:ea typeface="Kanit"/>
                <a:cs typeface="Kanit"/>
                <a:sym typeface="Kanit"/>
              </a:rPr>
              <a:t>27</a:t>
            </a:fld>
            <a:endParaRPr sz="1200" b="0" i="0" u="none" strike="noStrike" cap="none">
              <a:solidFill>
                <a:srgbClr val="888888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grpSp>
        <p:nvGrpSpPr>
          <p:cNvPr id="1262" name="Google Shape;1262;p25"/>
          <p:cNvGrpSpPr/>
          <p:nvPr/>
        </p:nvGrpSpPr>
        <p:grpSpPr>
          <a:xfrm>
            <a:off x="1075977" y="1294572"/>
            <a:ext cx="7315671" cy="5421535"/>
            <a:chOff x="1075977" y="1294572"/>
            <a:chExt cx="7315671" cy="5421535"/>
          </a:xfrm>
        </p:grpSpPr>
        <p:sp>
          <p:nvSpPr>
            <p:cNvPr id="1263" name="Google Shape;1263;p25"/>
            <p:cNvSpPr/>
            <p:nvPr/>
          </p:nvSpPr>
          <p:spPr>
            <a:xfrm>
              <a:off x="1075977" y="1294572"/>
              <a:ext cx="1794813" cy="298538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rgbClr val="E8223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5106001" y="5085052"/>
              <a:ext cx="3285647" cy="1631055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rgbClr val="E8223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65" name="Google Shape;1265;p25" descr="A cell phone with a check up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38729" y="5144802"/>
            <a:ext cx="3201264" cy="1534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25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27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6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26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39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73" name="Google Shape;1273;p26"/>
          <p:cNvGraphicFramePr/>
          <p:nvPr/>
        </p:nvGraphicFramePr>
        <p:xfrm>
          <a:off x="423247" y="118984"/>
          <a:ext cx="3000000" cy="3000000"/>
        </p:xfrm>
        <a:graphic>
          <a:graphicData uri="http://schemas.openxmlformats.org/drawingml/2006/table">
            <a:tbl>
              <a:tblPr firstRow="1" firstCol="1" bandRow="1">
                <a:solidFill>
                  <a:schemeClr val="lt1"/>
                </a:solidFill>
                <a:tableStyleId>{8FEF475C-7B46-478D-93E7-880EE38FDCB2}</a:tableStyleId>
              </a:tblPr>
              <a:tblGrid>
                <a:gridCol w="72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675">
                <a:tc>
                  <a:txBody>
                    <a:bodyPr/>
                    <a:lstStyle/>
                    <a:p>
                      <a:pPr marL="0" marR="419100" lvl="0" indent="0" algn="just" rtl="0">
                        <a:lnSpc>
                          <a:spcPct val="15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cap="none">
                          <a:solidFill>
                            <a:schemeClr val="lt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 </a:t>
                      </a:r>
                      <a:endParaRPr sz="1200" b="0" cap="none">
                        <a:solidFill>
                          <a:schemeClr val="lt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cap="non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เกณฑ์การลงทุนตามมาตรการฯ คือ ต้องลงทุน ด้านที่ 1 </a:t>
                      </a:r>
                      <a:r>
                        <a:rPr lang="en-US" sz="1600" b="1" cap="non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และ</a:t>
                      </a:r>
                      <a:r>
                        <a:rPr lang="en-US" sz="1600" b="1" cap="non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ด้านที่ 2 </a:t>
                      </a:r>
                      <a:r>
                        <a:rPr lang="en-US" sz="1600" b="1" cap="none">
                          <a:solidFill>
                            <a:srgbClr val="00B0F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หรือ</a:t>
                      </a:r>
                      <a:r>
                        <a:rPr lang="en-US" sz="1600" b="1" cap="non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ด้านที่ 3</a:t>
                      </a:r>
                      <a:endParaRPr/>
                    </a:p>
                  </a:txBody>
                  <a:tcPr marL="72925" marR="16325" marT="56075" marB="56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cap="none">
                        <a:solidFill>
                          <a:schemeClr val="lt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pPr marL="0" marR="419100" lvl="0" indent="0" algn="just" rtl="0">
                        <a:lnSpc>
                          <a:spcPct val="1019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Kanit"/>
                        <a:buNone/>
                      </a:pPr>
                      <a:r>
                        <a:rPr lang="en-US" sz="1800" b="1">
                          <a:latin typeface="Kanit"/>
                          <a:ea typeface="Kanit"/>
                          <a:cs typeface="Kanit"/>
                          <a:sym typeface="Kanit"/>
                        </a:rPr>
                        <a:t> </a:t>
                      </a:r>
                      <a:endParaRPr sz="1800" b="1" cap="none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6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ด้านที่ 1 การนำระบบอัตโนมัติและการเชื่อมต่อระหว่างอุปกรณ์ (Automation and Network Technology)</a:t>
                      </a:r>
                      <a:endParaRPr/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6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750">
                <a:tc>
                  <a:txBody>
                    <a:bodyPr/>
                    <a:lstStyle/>
                    <a:p>
                      <a:pPr marL="0" marR="399415" lvl="0" indent="0" algn="just" rtl="0">
                        <a:lnSpc>
                          <a:spcPct val="764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none">
                          <a:solidFill>
                            <a:schemeClr val="lt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 </a:t>
                      </a:r>
                      <a:endParaRPr sz="2400" cap="none">
                        <a:solidFill>
                          <a:schemeClr val="lt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Kanit"/>
                        <a:buNone/>
                      </a:pPr>
                      <a:r>
                        <a:rPr lang="en-US" sz="1800" b="1" cap="none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⬜</a:t>
                      </a:r>
                      <a:endParaRPr sz="1800" b="1" cap="none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  <a:p>
                      <a:pPr marL="14605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Kanit"/>
                        <a:buNone/>
                      </a:pPr>
                      <a:r>
                        <a:rPr lang="en-US" sz="1800" b="1">
                          <a:latin typeface="Kanit"/>
                          <a:ea typeface="Kanit"/>
                          <a:cs typeface="Kanit"/>
                          <a:sym typeface="Kanit"/>
                        </a:rPr>
                        <a:t> </a:t>
                      </a:r>
                      <a:endParaRPr sz="1800" b="1" cap="none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lay"/>
                        <a:buNone/>
                      </a:pPr>
                      <a:r>
                        <a:rPr lang="en-US" sz="1600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กระบวนการผลิต/การบริการ (Production/Service) </a:t>
                      </a:r>
                      <a:endParaRPr sz="1600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(ประกอบด้วย 1.Production Automation 2. Production Network 3. Smart Production)</a:t>
                      </a:r>
                      <a:endParaRPr sz="1600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419100" lvl="0" indent="0" algn="just" rtl="0">
                        <a:lnSpc>
                          <a:spcPct val="764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none">
                          <a:solidFill>
                            <a:schemeClr val="lt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 </a:t>
                      </a:r>
                      <a:endParaRPr sz="2400" cap="none">
                        <a:solidFill>
                          <a:schemeClr val="lt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60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Kanit"/>
                        <a:buNone/>
                      </a:pPr>
                      <a:r>
                        <a:rPr lang="en-US" sz="1800" b="1" cap="none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⬜</a:t>
                      </a:r>
                      <a:endParaRPr sz="1800" b="1" cap="none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lay"/>
                        <a:buNone/>
                      </a:pPr>
                      <a:r>
                        <a:rPr lang="en-US" sz="1600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ระบบ Facility แบบอัตโนมัติ/อัจฉริยะ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(ประกอบไปด้วย 1. Facility Automation 2. Facility Network 3. Smart Facility)</a:t>
                      </a:r>
                      <a:endParaRPr sz="1600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pPr marL="1460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Kanit"/>
                        <a:buNone/>
                      </a:pPr>
                      <a:r>
                        <a:rPr lang="en-US" sz="1800" b="1" cap="none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⬜</a:t>
                      </a:r>
                      <a:endParaRPr sz="1800" b="1" cap="none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6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ด้านที่ 2 การวิเคราะห์ข้อมูลและการปฏิบัติการที่ชาญฉลาด (Smart Operation)</a:t>
                      </a:r>
                      <a:endParaRPr/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6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750">
                <a:tc>
                  <a:txBody>
                    <a:bodyPr/>
                    <a:lstStyle/>
                    <a:p>
                      <a:pPr marL="0" marR="419100" lvl="0" indent="0" algn="just" rtl="0">
                        <a:lnSpc>
                          <a:spcPct val="15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cap="none">
                          <a:solidFill>
                            <a:schemeClr val="lt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 </a:t>
                      </a:r>
                      <a:endParaRPr sz="1200" cap="none">
                        <a:solidFill>
                          <a:schemeClr val="lt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60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Kanit"/>
                        <a:buNone/>
                      </a:pPr>
                      <a:r>
                        <a:rPr lang="en-US" sz="1800" b="1" cap="none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⬜</a:t>
                      </a:r>
                      <a:endParaRPr sz="1800" b="1" cap="none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2794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lay"/>
                        <a:buNone/>
                      </a:pPr>
                      <a:r>
                        <a:rPr lang="en-US" sz="1600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ระบบสารสนเทศและ/หรือ ERP สำหรับกระบวนการบริหารและธุรการ (Enterprise)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(ประกอบไปด้วย 1. Enterprise Automation 2. Enterprise Network 3. Smart Enterprise)</a:t>
                      </a:r>
                      <a:endParaRPr sz="1600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75">
                <a:tc>
                  <a:txBody>
                    <a:bodyPr/>
                    <a:lstStyle/>
                    <a:p>
                      <a:pPr marL="0" marR="419100" lvl="0" indent="0" algn="just" rtl="0">
                        <a:lnSpc>
                          <a:spcPct val="15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cap="none">
                          <a:solidFill>
                            <a:schemeClr val="lt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 </a:t>
                      </a:r>
                      <a:endParaRPr sz="1200" cap="none">
                        <a:solidFill>
                          <a:schemeClr val="lt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Kanit"/>
                        <a:buNone/>
                      </a:pPr>
                      <a:r>
                        <a:rPr lang="en-US" sz="1800" b="1" cap="none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⬜</a:t>
                      </a:r>
                      <a:endParaRPr sz="1800" b="1" cap="none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60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4. การเชื่อมโยงและแลกเปลี่ยนข้อมูลระหว่างกระบวนการผลิต (Production) และกระบวนการบริหารและธุรการ (Enterprise)</a:t>
                      </a:r>
                      <a:endParaRPr/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500">
                <a:tc>
                  <a:txBody>
                    <a:bodyPr/>
                    <a:lstStyle/>
                    <a:p>
                      <a:pPr marL="1460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Kanit"/>
                        <a:buNone/>
                      </a:pPr>
                      <a:r>
                        <a:rPr lang="en-US" sz="1800" b="1" cap="none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⬜</a:t>
                      </a:r>
                      <a:endParaRPr sz="1800" b="1" cap="none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6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ด้านที่ 3 การนำเทคโนโลยีดิจิทัล มาใช้บริหารจัดการในกระบวนการผลิตและการบริหารองค์กร </a:t>
                      </a:r>
                      <a:endParaRPr sz="1600" b="1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(Digital Technology in Production and Enterprise Processes)</a:t>
                      </a:r>
                      <a:endParaRPr/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6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225">
                <a:tc>
                  <a:txBody>
                    <a:bodyPr/>
                    <a:lstStyle/>
                    <a:p>
                      <a:pPr marL="0" marR="419100" lvl="0" indent="0" algn="just" rtl="0">
                        <a:lnSpc>
                          <a:spcPct val="15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cap="none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Kanit"/>
                        <a:buNone/>
                      </a:pPr>
                      <a:r>
                        <a:rPr lang="en-US" sz="1800" b="1" cap="none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⬜</a:t>
                      </a:r>
                      <a:endParaRPr sz="1800" b="1" cap="none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60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5. การเชื่อมโยง และแลกเปลี่ยนข้อมูลระหว่างองค์กรและคู่ค้า (Suppliers &amp; Customers)</a:t>
                      </a:r>
                      <a:endParaRPr/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675">
                <a:tc>
                  <a:txBody>
                    <a:bodyPr/>
                    <a:lstStyle/>
                    <a:p>
                      <a:pPr marL="0" marR="419100" lvl="0" indent="0" algn="just" rtl="0">
                        <a:lnSpc>
                          <a:spcPct val="15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cap="none">
                          <a:solidFill>
                            <a:schemeClr val="lt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 </a:t>
                      </a:r>
                      <a:endParaRPr sz="1200" cap="none">
                        <a:solidFill>
                          <a:schemeClr val="lt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60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Kanit"/>
                        <a:buNone/>
                      </a:pPr>
                      <a:r>
                        <a:rPr lang="en-US" sz="1800" b="1" cap="none">
                          <a:solidFill>
                            <a:schemeClr val="dk1"/>
                          </a:solidFill>
                          <a:latin typeface="Kanit"/>
                          <a:ea typeface="Kanit"/>
                          <a:cs typeface="Kanit"/>
                          <a:sym typeface="Kanit"/>
                        </a:rPr>
                        <a:t>⬜</a:t>
                      </a:r>
                      <a:endParaRPr sz="1800" b="1" cap="none">
                        <a:solidFill>
                          <a:schemeClr val="dk1"/>
                        </a:solidFill>
                        <a:latin typeface="Kanit"/>
                        <a:ea typeface="Kanit"/>
                        <a:cs typeface="Kanit"/>
                        <a:sym typeface="Kanit"/>
                      </a:endParaRPr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1460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6. กระบวนการที่เกี่ยวข้องกับวงจรชีวิตผลิตภัณฑ์ (Product Life Cycle)</a:t>
                      </a:r>
                      <a:endParaRPr/>
                    </a:p>
                  </a:txBody>
                  <a:tcPr marL="72925" marR="16325" marT="56075" marB="5607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74" name="Google Shape;1274;p26"/>
          <p:cNvSpPr txBox="1"/>
          <p:nvPr/>
        </p:nvSpPr>
        <p:spPr>
          <a:xfrm>
            <a:off x="679148" y="6134414"/>
            <a:ext cx="6370581" cy="461665"/>
          </a:xfrm>
          <a:prstGeom prst="rect">
            <a:avLst/>
          </a:prstGeom>
          <a:solidFill>
            <a:srgbClr val="B3E5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Kanit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โปรด tick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Kanit"/>
                <a:ea typeface="Kanit"/>
                <a:cs typeface="Kanit"/>
                <a:sym typeface="Kanit"/>
              </a:rPr>
              <a:t>🗹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เครื่องหมายในช่องที่ได้ดำเนินการ </a:t>
            </a:r>
            <a:endParaRPr/>
          </a:p>
        </p:txBody>
      </p:sp>
      <p:sp>
        <p:nvSpPr>
          <p:cNvPr id="1275" name="Google Shape;1275;p26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28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" name="Google Shape;1280;p27"/>
          <p:cNvGraphicFramePr/>
          <p:nvPr/>
        </p:nvGraphicFramePr>
        <p:xfrm>
          <a:off x="390524" y="42530"/>
          <a:ext cx="3000000" cy="30000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{A63182D2-6C6A-4111-83DF-E9FA071175F1}</a:tableStyleId>
              </a:tblPr>
              <a:tblGrid>
                <a:gridCol w="989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รายละเอียดการลงทุน ของ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บริษัท ...........................................</a:t>
                      </a:r>
                      <a:endParaRPr sz="18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ลงทุน (ลบ.)</a:t>
                      </a:r>
                      <a:endParaRPr sz="18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เงินลงทุนด้านการนำระบบอัตโนมัติและการเชื่อมต่อระหว่างอุปกรณ์ </a:t>
                      </a:r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00">
                <a:tc>
                  <a:txBody>
                    <a:bodyPr/>
                    <a:lstStyle/>
                    <a:p>
                      <a:pPr marL="6667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ค่าเครื่องจักร/อุปกรณ์</a:t>
                      </a: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195580" marR="0" lvl="0" indent="-12890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ค่าซอฟต์แวร์ โปรแกรมหรือระบบสารสนเทศ ที่ต้องทำงานร่วมกับเครื่องจักรหรืออุปกรณ์ เพื่อการสั่งงานและควบคุมการทำงาน ตลอดจนการสนับสนุนระบบการผลิต</a:t>
                      </a: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125">
                <a:tc>
                  <a:txBody>
                    <a:bodyPr/>
                    <a:lstStyle/>
                    <a:p>
                      <a:pPr marL="195580" marR="0" lvl="0" indent="-12890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ค่าออกแบบทางวิศวกรรม</a:t>
                      </a: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b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700">
                <a:tc>
                  <a:txBody>
                    <a:bodyPr/>
                    <a:lstStyle/>
                    <a:p>
                      <a:pPr marL="195580" marR="0" lvl="0" indent="-12890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4. ค่าติดตั้งและทดลองเครื่องจักร</a:t>
                      </a: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25">
                <a:tc gridSpan="2">
                  <a:txBody>
                    <a:bodyPr/>
                    <a:lstStyle/>
                    <a:p>
                      <a:pPr marL="195580" marR="0" lvl="0" indent="-12890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solidFill>
                      <a:srgbClr val="BEF2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700">
                <a:tc>
                  <a:txBody>
                    <a:bodyPr/>
                    <a:lstStyle/>
                    <a:p>
                      <a:pPr marL="195580" marR="0" lvl="0" indent="-12890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5. ค่าซอฟต์แวร์ โปรแกรมหรือระบบสารสนเทศ ในการบริหารจัดการองค์กร</a:t>
                      </a:r>
                      <a:r>
                        <a:rPr lang="en-US" sz="1600" b="0" baseline="30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2) และ3)</a:t>
                      </a: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 marR="0" lvl="0" indent="-128904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6600">
                <a:tc>
                  <a:txBody>
                    <a:bodyPr/>
                    <a:lstStyle/>
                    <a:p>
                      <a:pPr marL="356235" marR="0" lvl="0" indent="-129539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5.1 ค่าซอฟต์แวร์ที่พัฒนาหรือปรับปรุงโดยผู้ประกอบการในประเทศที่ได้รับการส่งเสริมการลงทุนในกิจการพัฒนาซอฟต์แวร์ แลตฟอร์มเพื่อให้บริการดิจิทัล หรือดิจิทัลคอนเทนต์ หรือ ได้รับการรับรองหรือขึ้นทะเบียนจากสำนักงานส่งเสริมเศรษฐกิจดิจิทัล (DEPA) สำนักงานพัฒนาวิทยาศาสตร์และเทคโนโลยีแห่งชาติ (สวทช.) หรือหน่วยงานที่เกี่ยวข้องตามที่คณะกรรมการให้ความเห็นชอบ</a:t>
                      </a: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1925">
                <a:tc>
                  <a:txBody>
                    <a:bodyPr/>
                    <a:lstStyle/>
                    <a:p>
                      <a:pPr marL="356235" marR="0" lvl="0" indent="-129539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5.2 ค่าซอฟต์แวร์ที่พัฒนาหรือปรับปรุงโดยผู้ประกอบการในประเทศที่</a:t>
                      </a:r>
                      <a:r>
                        <a:rPr lang="en-US" sz="1600" b="0" u="sng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ไม่ได้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รับการส่งเสริมการลงทุน หรือ </a:t>
                      </a:r>
                      <a:r>
                        <a:rPr lang="en-US" sz="1600" b="0" u="sng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ไม่ได้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รับการรับรองหรือขึ้นทะเบียนจากสำนักงานส่งเสริมเศรษฐกิจดิจิทัล (DEPA) สำนักงานพัฒนาวิทยาศาสตร์และเทคโนโลยีแห่งชาติ (สวทช.) หรือหน่วยงานที่เกี่ยวข้องตามที่คณะกรรมการให้ความเห็นชอบ</a:t>
                      </a: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400">
                <a:tc>
                  <a:txBody>
                    <a:bodyPr/>
                    <a:lstStyle/>
                    <a:p>
                      <a:pPr marL="356870" marR="0" lvl="0" indent="-12890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5.3 ค่าซอฟต์แวร์จากต่างประเทศ</a:t>
                      </a: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5.4 ค่าบริการดูแลและบำรุงรักษาซอฟต์แวร์ (MA)</a:t>
                      </a:r>
                      <a:endParaRPr/>
                    </a:p>
                  </a:txBody>
                  <a:tcPr marL="0" marR="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195580" marR="0" lvl="0" indent="-12890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6. ค่าใช้จ่ายการประยุกต์ใช้ปัญญาประดิษฐ์ (Artificial Intelligence หรือ AI) Machine Learning การนำ Big Data มาใช้หรือการวิเคราะห์ข้อมูล (Data Analytics)</a:t>
                      </a:r>
                      <a:endParaRPr/>
                    </a:p>
                  </a:txBody>
                  <a:tcPr marL="0" marR="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700">
                <a:tc>
                  <a:txBody>
                    <a:bodyPr/>
                    <a:lstStyle/>
                    <a:p>
                      <a:pPr marL="195580" marR="0" lvl="0" indent="-12890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7. ค่าใช้จ่ายในการเช่าหรือใช้บริการ CLOUD หรือ DATA CENTER</a:t>
                      </a:r>
                      <a:r>
                        <a:rPr lang="en-US" sz="1600" b="0" baseline="30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2) และ 4)</a:t>
                      </a: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 marR="0" lvl="0" indent="-128904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7.1 ค่าใช้จ่ายในการเช่า/ใช้บริการ  CLOUD หรือ DATA CENTER ในประเทศ</a:t>
                      </a: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7.2 ค่าใช้จ่ายในการเช่า/ใช้บริการ  CLOUD หรือ DATA CENTER ในต่างประเทศ</a:t>
                      </a: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700">
                <a:tc>
                  <a:txBody>
                    <a:bodyPr/>
                    <a:lstStyle/>
                    <a:p>
                      <a:pPr marL="195580" marR="0" lvl="0" indent="-128904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รวมทั้งสิ้น</a:t>
                      </a:r>
                      <a:endParaRPr sz="1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281" name="Google Shape;1281;p27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29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"/>
          <p:cNvSpPr txBox="1"/>
          <p:nvPr/>
        </p:nvSpPr>
        <p:spPr>
          <a:xfrm>
            <a:off x="673607" y="242062"/>
            <a:ext cx="11141778" cy="750205"/>
          </a:xfrm>
          <a:prstGeom prst="rect">
            <a:avLst/>
          </a:prstGeom>
          <a:solidFill>
            <a:srgbClr val="C0E4F5"/>
          </a:solidFill>
          <a:ln w="9525" cap="flat" cmpd="sng">
            <a:solidFill>
              <a:srgbClr val="C0E4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 ระบุคะแนน As is กับ To be</a:t>
            </a:r>
            <a:endParaRPr sz="3600" b="0" i="0" u="none" strike="noStrike" cap="non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736" name="Google Shape;736;p3"/>
          <p:cNvPicPr preferRelativeResize="0"/>
          <p:nvPr/>
        </p:nvPicPr>
        <p:blipFill rotWithShape="1">
          <a:blip r:embed="rId3">
            <a:alphaModFix/>
          </a:blip>
          <a:srcRect t="25206" b="8176"/>
          <a:stretch/>
        </p:blipFill>
        <p:spPr>
          <a:xfrm>
            <a:off x="673607" y="1924365"/>
            <a:ext cx="8470393" cy="443484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3"/>
          <p:cNvSpPr txBox="1"/>
          <p:nvPr/>
        </p:nvSpPr>
        <p:spPr>
          <a:xfrm>
            <a:off x="737674" y="1247682"/>
            <a:ext cx="3154680" cy="421269"/>
          </a:xfrm>
          <a:prstGeom prst="rect">
            <a:avLst/>
          </a:prstGeom>
          <a:solidFill>
            <a:srgbClr val="C0E4F5"/>
          </a:solidFill>
          <a:ln w="9525" cap="flat" cmpd="sng">
            <a:solidFill>
              <a:srgbClr val="C0E4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1800"/>
              <a:buFont typeface="Kanit"/>
              <a:buNone/>
            </a:pPr>
            <a:r>
              <a:rPr lang="en-US" sz="1800" b="0" i="0" u="none" strike="noStrike" cap="none">
                <a:solidFill>
                  <a:srgbClr val="501549"/>
                </a:solidFill>
                <a:latin typeface="Kanit"/>
                <a:ea typeface="Kanit"/>
                <a:cs typeface="Kanit"/>
                <a:sym typeface="Kanit"/>
              </a:rPr>
              <a:t>คะแนน As is = ……….</a:t>
            </a:r>
            <a:endParaRPr/>
          </a:p>
        </p:txBody>
      </p:sp>
      <p:sp>
        <p:nvSpPr>
          <p:cNvPr id="738" name="Google Shape;738;p3"/>
          <p:cNvSpPr txBox="1"/>
          <p:nvPr/>
        </p:nvSpPr>
        <p:spPr>
          <a:xfrm>
            <a:off x="5641021" y="1241598"/>
            <a:ext cx="3154680" cy="421269"/>
          </a:xfrm>
          <a:prstGeom prst="rect">
            <a:avLst/>
          </a:prstGeom>
          <a:solidFill>
            <a:srgbClr val="C0E4F5"/>
          </a:solidFill>
          <a:ln w="9525" cap="flat" cmpd="sng">
            <a:solidFill>
              <a:srgbClr val="C0E4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1549"/>
              </a:buClr>
              <a:buSzPts val="1800"/>
              <a:buFont typeface="Kanit"/>
              <a:buNone/>
            </a:pPr>
            <a:r>
              <a:rPr lang="en-US" sz="1800" b="0" i="0" u="none" strike="noStrike" cap="none">
                <a:solidFill>
                  <a:srgbClr val="501549"/>
                </a:solidFill>
                <a:latin typeface="Kanit"/>
                <a:ea typeface="Kanit"/>
                <a:cs typeface="Kanit"/>
                <a:sym typeface="Kanit"/>
              </a:rPr>
              <a:t>คะแนน To be = ……….</a:t>
            </a:r>
            <a:endParaRPr/>
          </a:p>
        </p:txBody>
      </p:sp>
      <p:pic>
        <p:nvPicPr>
          <p:cNvPr id="739" name="Google Shape;73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0198" y="1924364"/>
            <a:ext cx="2575187" cy="2393324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3"/>
          <p:cNvSpPr txBox="1"/>
          <p:nvPr/>
        </p:nvSpPr>
        <p:spPr>
          <a:xfrm rot="-2112983">
            <a:off x="3732381" y="3709784"/>
            <a:ext cx="563525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5F8"/>
              </a:buClr>
              <a:buSzPts val="6600"/>
              <a:buFont typeface="Kanit"/>
              <a:buNone/>
            </a:pPr>
            <a:r>
              <a:rPr lang="en-US" sz="6600" b="1" i="0" u="none" strike="noStrike" cap="none">
                <a:solidFill>
                  <a:srgbClr val="D9E5F8"/>
                </a:solidFill>
                <a:latin typeface="Kanit"/>
                <a:ea typeface="Kanit"/>
                <a:cs typeface="Kanit"/>
                <a:sym typeface="Kanit"/>
              </a:rPr>
              <a:t>Example</a:t>
            </a:r>
            <a:endParaRPr sz="6600" b="1" i="0" u="none" strike="noStrike" cap="none">
              <a:solidFill>
                <a:srgbClr val="D9E5F8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41" name="Google Shape;741;p3"/>
          <p:cNvSpPr txBox="1"/>
          <p:nvPr/>
        </p:nvSpPr>
        <p:spPr>
          <a:xfrm>
            <a:off x="11625943" y="6238029"/>
            <a:ext cx="566057" cy="4772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3</a:t>
            </a:r>
            <a:endParaRPr sz="1600" b="1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28"/>
          <p:cNvSpPr txBox="1"/>
          <p:nvPr/>
        </p:nvSpPr>
        <p:spPr>
          <a:xfrm>
            <a:off x="6355456" y="1666437"/>
            <a:ext cx="4987459" cy="2206956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ช่องทางการประสานงานเพื่อ</a:t>
            </a:r>
            <a:b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รับสิทธิประโยชน์ การยกระดับ</a:t>
            </a:r>
            <a:b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สู่อุตสาหกรรม 4.0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endParaRPr sz="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8" name="Google Shape;1288;p28"/>
          <p:cNvGrpSpPr/>
          <p:nvPr/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289" name="Google Shape;1289;p28"/>
            <p:cNvSpPr/>
            <p:nvPr/>
          </p:nvSpPr>
          <p:spPr>
            <a:xfrm>
              <a:off x="1004956" y="703679"/>
              <a:ext cx="171515" cy="171515"/>
            </a:xfrm>
            <a:custGeom>
              <a:avLst/>
              <a:gdLst/>
              <a:ahLst/>
              <a:cxnLst/>
              <a:rect l="l" t="t" r="r" b="b"/>
              <a:pathLst>
                <a:path w="171515" h="171515" extrusionOk="0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422753" y="1562696"/>
              <a:ext cx="157545" cy="157545"/>
            </a:xfrm>
            <a:custGeom>
              <a:avLst/>
              <a:gdLst/>
              <a:ahLst/>
              <a:cxnLst/>
              <a:rect l="l" t="t" r="r" b="b"/>
              <a:pathLst>
                <a:path w="157545" h="157545" extrusionOk="0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1" name="Google Shape;1291;p28"/>
          <p:cNvSpPr/>
          <p:nvPr/>
        </p:nvSpPr>
        <p:spPr>
          <a:xfrm>
            <a:off x="0" y="2779610"/>
            <a:ext cx="4831130" cy="4078390"/>
          </a:xfrm>
          <a:custGeom>
            <a:avLst/>
            <a:gdLst/>
            <a:ahLst/>
            <a:cxnLst/>
            <a:rect l="l" t="t" r="r" b="b"/>
            <a:pathLst>
              <a:path w="4831130" h="4078390" extrusionOk="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28"/>
          <p:cNvSpPr/>
          <p:nvPr/>
        </p:nvSpPr>
        <p:spPr>
          <a:xfrm>
            <a:off x="2159782" y="1"/>
            <a:ext cx="4195674" cy="3095741"/>
          </a:xfrm>
          <a:custGeom>
            <a:avLst/>
            <a:gdLst/>
            <a:ahLst/>
            <a:cxnLst/>
            <a:rect l="l" t="t" r="r" b="b"/>
            <a:pathLst>
              <a:path w="4195674" h="3095741" extrusionOk="0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3" name="Google Shape;129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6210" y="100270"/>
            <a:ext cx="2591503" cy="2276427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28"/>
          <p:cNvSpPr txBox="1"/>
          <p:nvPr/>
        </p:nvSpPr>
        <p:spPr>
          <a:xfrm>
            <a:off x="5701076" y="4623478"/>
            <a:ext cx="4607374" cy="2052522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สอบถามข้อมูลเพิ่มเติม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US" sz="2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chanaghan@nstda.or.th</a:t>
            </a:r>
            <a:b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โทร :    061 2965995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95" name="Google Shape;129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639" y="4047377"/>
            <a:ext cx="2865781" cy="2027540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p28"/>
          <p:cNvSpPr/>
          <p:nvPr/>
        </p:nvSpPr>
        <p:spPr>
          <a:xfrm>
            <a:off x="5454149" y="5775082"/>
            <a:ext cx="112426" cy="112426"/>
          </a:xfrm>
          <a:custGeom>
            <a:avLst/>
            <a:gdLst/>
            <a:ahLst/>
            <a:cxnLst/>
            <a:rect l="l" t="t" r="r" b="b"/>
            <a:pathLst>
              <a:path w="112426" h="112426" extrusionOk="0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8" name="Google Shape;1298;p28"/>
          <p:cNvCxnSpPr/>
          <p:nvPr/>
        </p:nvCxnSpPr>
        <p:spPr>
          <a:xfrm>
            <a:off x="11586162" y="3610394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299" name="Google Shape;1299;p28"/>
          <p:cNvSpPr txBox="1"/>
          <p:nvPr/>
        </p:nvSpPr>
        <p:spPr>
          <a:xfrm>
            <a:off x="11684545" y="6517158"/>
            <a:ext cx="488848" cy="289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30</a:t>
            </a:fld>
            <a:endParaRPr sz="2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F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7" name="Google Shape;747;p4"/>
          <p:cNvGrpSpPr/>
          <p:nvPr/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748" name="Google Shape;748;p4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D8F2C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0" name="Google Shape;750;p4"/>
          <p:cNvSpPr/>
          <p:nvPr/>
        </p:nvSpPr>
        <p:spPr>
          <a:xfrm>
            <a:off x="-1" y="0"/>
            <a:ext cx="7369701" cy="6858000"/>
          </a:xfrm>
          <a:custGeom>
            <a:avLst/>
            <a:gdLst/>
            <a:ahLst/>
            <a:cxnLst/>
            <a:rect l="l" t="t" r="r" b="b"/>
            <a:pathLst>
              <a:path w="7369701" h="6858000" extrusionOk="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rgbClr val="BEF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4"/>
          <p:cNvSpPr/>
          <p:nvPr/>
        </p:nvSpPr>
        <p:spPr>
          <a:xfrm>
            <a:off x="457200" y="990600"/>
            <a:ext cx="11277600" cy="487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5098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4"/>
          <p:cNvSpPr txBox="1"/>
          <p:nvPr/>
        </p:nvSpPr>
        <p:spPr>
          <a:xfrm>
            <a:off x="1143000" y="1676400"/>
            <a:ext cx="38100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ใส่ภาพผลิตภัณฑ์ และ Logo ของบริษัท </a:t>
            </a:r>
            <a:br>
              <a:rPr lang="en-US" sz="4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endParaRPr sz="4000" b="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53" name="Google Shape;753;p4"/>
          <p:cNvSpPr txBox="1"/>
          <p:nvPr/>
        </p:nvSpPr>
        <p:spPr>
          <a:xfrm>
            <a:off x="4439265" y="1676400"/>
            <a:ext cx="6609735" cy="3505200"/>
          </a:xfrm>
          <a:prstGeom prst="rect">
            <a:avLst/>
          </a:prstGeom>
          <a:solidFill>
            <a:srgbClr val="D9E5F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บริษัท .......................... จำกัด </a:t>
            </a:r>
            <a:endParaRPr/>
          </a:p>
          <a:p>
            <a:pPr marL="0" marR="0" lvl="0" indent="-254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กิจการผลิต...</a:t>
            </a:r>
            <a:r>
              <a:rPr lang="en-US" sz="4000" b="1" i="0" u="none" strike="noStrike" cap="none">
                <a:solidFill>
                  <a:srgbClr val="C60500"/>
                </a:solidFill>
                <a:latin typeface="Arial"/>
                <a:ea typeface="Arial"/>
                <a:cs typeface="Arial"/>
                <a:sym typeface="Arial"/>
              </a:rPr>
              <a:t>(ระบุว่าผลิตอะไร)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...........</a:t>
            </a:r>
            <a:b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4"/>
          <p:cNvSpPr txBox="1"/>
          <p:nvPr/>
        </p:nvSpPr>
        <p:spPr>
          <a:xfrm>
            <a:off x="11625943" y="6238029"/>
            <a:ext cx="566057" cy="4772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4</a:t>
            </a:r>
            <a:endParaRPr sz="1600" b="1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F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0" name="Google Shape;760;p5"/>
          <p:cNvGrpSpPr/>
          <p:nvPr/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761" name="Google Shape;761;p5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D8F2C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3" name="Google Shape;763;p5"/>
          <p:cNvSpPr/>
          <p:nvPr/>
        </p:nvSpPr>
        <p:spPr>
          <a:xfrm>
            <a:off x="7467600" y="1"/>
            <a:ext cx="4724400" cy="6857999"/>
          </a:xfrm>
          <a:custGeom>
            <a:avLst/>
            <a:gdLst/>
            <a:ahLst/>
            <a:cxnLst/>
            <a:rect l="l" t="t" r="r" b="b"/>
            <a:pathLst>
              <a:path w="4724400" h="6857999" extrusionOk="0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rgbClr val="BEF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5"/>
          <p:cNvSpPr/>
          <p:nvPr/>
        </p:nvSpPr>
        <p:spPr>
          <a:xfrm>
            <a:off x="0" y="990600"/>
            <a:ext cx="9296400" cy="487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5098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5"/>
          <p:cNvSpPr txBox="1"/>
          <p:nvPr/>
        </p:nvSpPr>
        <p:spPr>
          <a:xfrm>
            <a:off x="293370" y="990599"/>
            <a:ext cx="8709660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รายละเอียดแผนการดำเนินงาน</a:t>
            </a:r>
            <a:endParaRPr sz="24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3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วัตถุประสงค์ของการดำเนินงานและแผนการปรับปรุง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2) รายละเอียดของสายการผลิต/บริการ และระบบสนับสนุนการผลิต พร้อมด้วยรายการต่อไปนี้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2.1) ผังแสดงขั้นตอนการผลิต/บริการ รวมถึงแผนผังแสดงการติดตั้งเครื่องจักร </a:t>
            </a:r>
            <a:endParaRPr/>
          </a:p>
          <a:p>
            <a:pPr marL="107315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ระบบสนับสนุนการผลิต ทั้งก่อนการปรับปรุงและหลังการปรับปรุงตามแผนการดำเนินงาน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ของโครงการที่ขอส่งเสริมการลงทุน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4550" marR="0" lvl="0" indent="-56991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2.2) แผนผังการเชื่อมต่อโครงข่ายและเกณฑ์วิธี (Protocol) ที่ใช้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(Network Architecture and Protocol) </a:t>
            </a: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335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รายละเอียดเครื่องจักร เครื่องมือ อุปกรณ์ ระบบอัตโนมัติ / หุ่นยนต์ หรือการเชื่อมโยงระหว่าง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เครื่องจักร หรือระบบ Facility แบบอัตโนมัติ/อัจฉริยะ หรือ ระบบสารสนเทศและ/หรือ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ERP หรือ ระบบ AI / Machine Learning / Data Analytics ที่นำมาใช้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ในโครงการ โดยระบุจำนวน มูลค่า และ แหล่งผลิต (ถ้ามี)</a:t>
            </a:r>
            <a:endParaRPr/>
          </a:p>
        </p:txBody>
      </p:sp>
      <p:sp>
        <p:nvSpPr>
          <p:cNvPr id="766" name="Google Shape;766;p5"/>
          <p:cNvSpPr txBox="1"/>
          <p:nvPr/>
        </p:nvSpPr>
        <p:spPr>
          <a:xfrm>
            <a:off x="11625943" y="6238029"/>
            <a:ext cx="566057" cy="4772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5</a:t>
            </a:r>
            <a:endParaRPr sz="1600" b="1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6"/>
          <p:cNvSpPr txBox="1"/>
          <p:nvPr/>
        </p:nvSpPr>
        <p:spPr>
          <a:xfrm>
            <a:off x="1381125" y="4919549"/>
            <a:ext cx="8096017" cy="1723549"/>
          </a:xfrm>
          <a:prstGeom prst="rect">
            <a:avLst/>
          </a:prstGeom>
          <a:solidFill>
            <a:srgbClr val="C0E4F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Kanit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Kanit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 ระบุจำนวนแผน (ตัวเลข) </a:t>
            </a:r>
            <a:br>
              <a:rPr lang="en-US" sz="2400" b="1" i="0" u="none" strike="noStrike" cap="non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</a:br>
            <a:r>
              <a:rPr lang="en-US" sz="2400" b="1" i="0" u="none" strike="noStrike" cap="none">
                <a:solidFill>
                  <a:srgbClr val="FF0000"/>
                </a:solidFill>
                <a:latin typeface="Kanit"/>
                <a:ea typeface="Kanit"/>
                <a:cs typeface="Kanit"/>
                <a:sym typeface="Kanit"/>
              </a:rPr>
              <a:t>ที่จะดำเนินการปรับปรุงว่ามีทั้งหมดกี่โครงการ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773" name="Google Shape;773;p6" descr="A blue and yellow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 extrusionOk="0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74" name="Google Shape;774;p6"/>
          <p:cNvSpPr/>
          <p:nvPr/>
        </p:nvSpPr>
        <p:spPr>
          <a:xfrm rot="10389197" flipH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6"/>
          <p:cNvSpPr/>
          <p:nvPr/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6" name="Google Shape;776;p6"/>
          <p:cNvGrpSpPr/>
          <p:nvPr/>
        </p:nvGrpSpPr>
        <p:grpSpPr>
          <a:xfrm>
            <a:off x="296053" y="712927"/>
            <a:ext cx="6078867" cy="4174178"/>
            <a:chOff x="296053" y="712927"/>
            <a:chExt cx="6078867" cy="4174178"/>
          </a:xfrm>
        </p:grpSpPr>
        <p:sp>
          <p:nvSpPr>
            <p:cNvPr id="777" name="Google Shape;777;p6"/>
            <p:cNvSpPr/>
            <p:nvPr/>
          </p:nvSpPr>
          <p:spPr>
            <a:xfrm>
              <a:off x="296053" y="712927"/>
              <a:ext cx="3560303" cy="1780151"/>
            </a:xfrm>
            <a:custGeom>
              <a:avLst/>
              <a:gdLst/>
              <a:ahLst/>
              <a:cxnLst/>
              <a:rect l="l" t="t" r="r" b="b"/>
              <a:pathLst>
                <a:path w="3560303" h="1780151" extrusionOk="0">
                  <a:moveTo>
                    <a:pt x="0" y="178015"/>
                  </a:moveTo>
                  <a:cubicBezTo>
                    <a:pt x="0" y="79700"/>
                    <a:pt x="79700" y="0"/>
                    <a:pt x="178015" y="0"/>
                  </a:cubicBezTo>
                  <a:lnTo>
                    <a:pt x="3382288" y="0"/>
                  </a:lnTo>
                  <a:cubicBezTo>
                    <a:pt x="3480603" y="0"/>
                    <a:pt x="3560303" y="79700"/>
                    <a:pt x="3560303" y="178015"/>
                  </a:cubicBezTo>
                  <a:lnTo>
                    <a:pt x="3560303" y="1602136"/>
                  </a:lnTo>
                  <a:cubicBezTo>
                    <a:pt x="3560303" y="1700451"/>
                    <a:pt x="3480603" y="1780151"/>
                    <a:pt x="3382288" y="1780151"/>
                  </a:cubicBezTo>
                  <a:lnTo>
                    <a:pt x="178015" y="1780151"/>
                  </a:lnTo>
                  <a:cubicBezTo>
                    <a:pt x="79700" y="1780151"/>
                    <a:pt x="0" y="1700451"/>
                    <a:pt x="0" y="1602136"/>
                  </a:cubicBezTo>
                  <a:lnTo>
                    <a:pt x="0" y="178015"/>
                  </a:lnTo>
                  <a:close/>
                </a:path>
              </a:pathLst>
            </a:custGeom>
            <a:gradFill>
              <a:gsLst>
                <a:gs pos="0">
                  <a:srgbClr val="AB4E9D"/>
                </a:gs>
                <a:gs pos="50000">
                  <a:srgbClr val="A62094"/>
                </a:gs>
                <a:gs pos="100000">
                  <a:srgbClr val="96188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128325" tIns="102925" rIns="128325" bIns="102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รายละเอียด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การดำเนินงาน</a:t>
              </a:r>
              <a:endPara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542925" y="2571750"/>
              <a:ext cx="5831995" cy="2315355"/>
            </a:xfrm>
            <a:custGeom>
              <a:avLst/>
              <a:gdLst/>
              <a:ahLst/>
              <a:cxnLst/>
              <a:rect l="l" t="t" r="r" b="b"/>
              <a:pathLst>
                <a:path w="3034422" h="1015026" extrusionOk="0">
                  <a:moveTo>
                    <a:pt x="0" y="101503"/>
                  </a:moveTo>
                  <a:cubicBezTo>
                    <a:pt x="0" y="45444"/>
                    <a:pt x="45444" y="0"/>
                    <a:pt x="101503" y="0"/>
                  </a:cubicBezTo>
                  <a:lnTo>
                    <a:pt x="2932919" y="0"/>
                  </a:lnTo>
                  <a:cubicBezTo>
                    <a:pt x="2988978" y="0"/>
                    <a:pt x="3034422" y="45444"/>
                    <a:pt x="3034422" y="101503"/>
                  </a:cubicBezTo>
                  <a:lnTo>
                    <a:pt x="3034422" y="913523"/>
                  </a:lnTo>
                  <a:cubicBezTo>
                    <a:pt x="3034422" y="969582"/>
                    <a:pt x="2988978" y="1015026"/>
                    <a:pt x="2932919" y="1015026"/>
                  </a:cubicBezTo>
                  <a:lnTo>
                    <a:pt x="101503" y="1015026"/>
                  </a:lnTo>
                  <a:cubicBezTo>
                    <a:pt x="45444" y="1015026"/>
                    <a:pt x="0" y="969582"/>
                    <a:pt x="0" y="913523"/>
                  </a:cubicBezTo>
                  <a:lnTo>
                    <a:pt x="0" y="101503"/>
                  </a:lnTo>
                  <a:close/>
                </a:path>
              </a:pathLst>
            </a:custGeom>
            <a:gradFill>
              <a:gsLst>
                <a:gs pos="0">
                  <a:srgbClr val="63B150"/>
                </a:gs>
                <a:gs pos="50000">
                  <a:srgbClr val="48AC24"/>
                </a:gs>
                <a:gs pos="100000">
                  <a:srgbClr val="3D9D1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83050" tIns="65275" rIns="83050" bIns="65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จำนวน 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………</a:t>
              </a:r>
              <a:r>
                <a:rPr lang="en-U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โครงการ</a:t>
              </a:r>
              <a:br>
                <a:rPr lang="en-U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แผนเงินลงทุน จำนวน </a:t>
              </a: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………</a:t>
              </a:r>
              <a:r>
                <a:rPr lang="en-US" sz="4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ล้านบาท</a:t>
              </a:r>
              <a:endPara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79" name="Google Shape;77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2449" y="2219688"/>
            <a:ext cx="3886008" cy="2170861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6"/>
          <p:cNvSpPr txBox="1"/>
          <p:nvPr/>
        </p:nvSpPr>
        <p:spPr>
          <a:xfrm>
            <a:off x="11625943" y="6238029"/>
            <a:ext cx="566057" cy="4772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6</a:t>
            </a:r>
            <a:endParaRPr sz="1600" b="1" i="0" u="none" strike="noStrike" cap="none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"/>
          <p:cNvSpPr txBox="1">
            <a:spLocks noGrp="1"/>
          </p:cNvSpPr>
          <p:nvPr>
            <p:ph type="title"/>
          </p:nvPr>
        </p:nvSpPr>
        <p:spPr>
          <a:xfrm>
            <a:off x="510654" y="685800"/>
            <a:ext cx="10515600" cy="16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- จำนวนพนักงานทั้งหมดของบริษัท จำนวน ……. คน </a:t>
            </a:r>
            <a:br>
              <a:rPr lang="en-US" sz="2400">
                <a:latin typeface="Tahoma"/>
                <a:ea typeface="Tahoma"/>
                <a:cs typeface="Tahoma"/>
                <a:sym typeface="Tahoma"/>
              </a:rPr>
            </a:b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- จำนวนพนักงานที่เกี่ยวข้องและได้รับผลประโยชน์จากการปรับปรุงประสิทธิภาพ</a:t>
            </a:r>
            <a:br>
              <a:rPr lang="en-US" sz="2400">
                <a:latin typeface="Tahoma"/>
                <a:ea typeface="Tahoma"/>
                <a:cs typeface="Tahoma"/>
                <a:sym typeface="Tahoma"/>
              </a:rPr>
            </a:b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   เพื่อยกระดับสู่อุตสาหกรรม 4.0 ตารางแสดงข้อมูลดังต่อไปนี้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786" name="Google Shape;786;p7"/>
          <p:cNvGraphicFramePr/>
          <p:nvPr/>
        </p:nvGraphicFramePr>
        <p:xfrm>
          <a:off x="1547138" y="235116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{8FEF475C-7B46-478D-93E7-880EE38FDCB2}</a:tableStyleId>
              </a:tblPr>
              <a:tblGrid>
                <a:gridCol w="39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ระดับ</a:t>
                      </a:r>
                      <a:endParaRPr sz="2400" b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จำนวนคนงาน (คน)</a:t>
                      </a:r>
                      <a:endParaRPr sz="2400" b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ระดับผู้บริหาร</a:t>
                      </a:r>
                      <a:endParaRPr sz="2400" b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endParaRPr sz="2400" b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ระดับผู้ชำนาญการเฉพาะด้าน</a:t>
                      </a:r>
                      <a:endParaRPr sz="2400" b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endParaRPr sz="2400" b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ระดับผู้คุมงาน/ หัวหน้างาน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endParaRPr sz="2400" b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พนักงานสำนักงาน</a:t>
                      </a:r>
                      <a:endParaRPr sz="2400" b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endParaRPr sz="2400" b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คนงานฝีมือและกึ่งฝีมือ</a:t>
                      </a:r>
                      <a:endParaRPr sz="2400" b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endParaRPr sz="2400" b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รวม</a:t>
                      </a:r>
                      <a:endParaRPr sz="2400" b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endParaRPr sz="2400" b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87" name="Google Shape;787;p7"/>
          <p:cNvSpPr txBox="1"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D8F2C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จำนวนพนักงานของบริษัท</a:t>
            </a:r>
            <a:endParaRPr/>
          </a:p>
        </p:txBody>
      </p:sp>
      <p:sp>
        <p:nvSpPr>
          <p:cNvPr id="788" name="Google Shape;788;p7"/>
          <p:cNvSpPr txBox="1"/>
          <p:nvPr/>
        </p:nvSpPr>
        <p:spPr>
          <a:xfrm>
            <a:off x="510654" y="6309004"/>
            <a:ext cx="10515600" cy="4063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Tahoma"/>
              <a:buNone/>
            </a:pPr>
            <a:r>
              <a:rPr lang="en-US" sz="11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หมายเหตุ: สามารถปรับเปลี่ยนข้อความและเพิ่มจำนวนเติมช่องในตารางดังกล่าว</a:t>
            </a:r>
            <a:endParaRPr sz="1200" b="0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9" name="Google Shape;789;p7"/>
          <p:cNvSpPr txBox="1"/>
          <p:nvPr/>
        </p:nvSpPr>
        <p:spPr>
          <a:xfrm>
            <a:off x="11625943" y="6244136"/>
            <a:ext cx="566057" cy="4772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sz="1600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F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5" name="Google Shape;795;p8"/>
          <p:cNvGrpSpPr/>
          <p:nvPr/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796" name="Google Shape;796;p8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D8F2C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8" name="Google Shape;798;p8"/>
          <p:cNvSpPr/>
          <p:nvPr/>
        </p:nvSpPr>
        <p:spPr>
          <a:xfrm>
            <a:off x="0" y="0"/>
            <a:ext cx="12192000" cy="4267200"/>
          </a:xfrm>
          <a:custGeom>
            <a:avLst/>
            <a:gdLst/>
            <a:ahLst/>
            <a:cxnLst/>
            <a:rect l="l" t="t" r="r" b="b"/>
            <a:pathLst>
              <a:path w="12192000" h="4267200" extrusionOk="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BEF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8"/>
          <p:cNvSpPr/>
          <p:nvPr/>
        </p:nvSpPr>
        <p:spPr>
          <a:xfrm>
            <a:off x="457200" y="457201"/>
            <a:ext cx="11277600" cy="594359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algn="ctr" rotWithShape="0">
              <a:schemeClr val="dk1">
                <a:alpha val="25098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8"/>
          <p:cNvSpPr txBox="1">
            <a:spLocks noGrp="1"/>
          </p:cNvSpPr>
          <p:nvPr>
            <p:ph type="title"/>
          </p:nvPr>
        </p:nvSpPr>
        <p:spPr>
          <a:xfrm>
            <a:off x="1106422" y="545867"/>
            <a:ext cx="9906000" cy="685800"/>
          </a:xfrm>
          <a:prstGeom prst="rect">
            <a:avLst/>
          </a:prstGeom>
          <a:solidFill>
            <a:srgbClr val="B3E5A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สรุปจำนวนโครงการทั้งหมดที่เสนอในแผนลงทุน</a:t>
            </a:r>
            <a:endParaRPr/>
          </a:p>
        </p:txBody>
      </p:sp>
      <p:graphicFrame>
        <p:nvGraphicFramePr>
          <p:cNvPr id="801" name="Google Shape;801;p8"/>
          <p:cNvGraphicFramePr/>
          <p:nvPr/>
        </p:nvGraphicFramePr>
        <p:xfrm>
          <a:off x="1033266" y="1320333"/>
          <a:ext cx="9979150" cy="5268300"/>
        </p:xfrm>
        <a:graphic>
          <a:graphicData uri="http://schemas.openxmlformats.org/drawingml/2006/table">
            <a:tbl>
              <a:tblPr firstRow="1" bandRow="1">
                <a:noFill/>
                <a:tableStyleId>{8FEF475C-7B46-478D-93E7-880EE38FDCB2}</a:tableStyleId>
              </a:tblPr>
              <a:tblGrid>
                <a:gridCol w="133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ชื่อโครงการ</a:t>
                      </a:r>
                      <a:endParaRPr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จำนวนเงินลงทุน(บาท)</a:t>
                      </a:r>
                      <a:endParaRPr/>
                    </a:p>
                  </a:txBody>
                  <a:tcPr marL="94300" marR="94300" marT="47150" marB="47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1</a:t>
                      </a: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2</a:t>
                      </a: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3</a:t>
                      </a: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4</a:t>
                      </a: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5</a:t>
                      </a: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6</a:t>
                      </a: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7</a:t>
                      </a: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900"/>
                    </a:p>
                  </a:txBody>
                  <a:tcPr marL="94300" marR="94300" marT="47150" marB="471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875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/>
                        <a:t>รวมทั้งสิ้น</a:t>
                      </a:r>
                      <a:endParaRPr/>
                    </a:p>
                  </a:txBody>
                  <a:tcPr marL="94300" marR="94300" marT="47150" marB="47150">
                    <a:solidFill>
                      <a:srgbClr val="AEAE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/>
                        <a:t>                    ...................................</a:t>
                      </a:r>
                      <a:r>
                        <a:rPr lang="en-US" sz="2900" b="1"/>
                        <a:t>บาท</a:t>
                      </a:r>
                      <a:endParaRPr sz="2900"/>
                    </a:p>
                  </a:txBody>
                  <a:tcPr marL="94300" marR="94300" marT="47150" marB="47150">
                    <a:solidFill>
                      <a:srgbClr val="AEAE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02" name="Google Shape;802;p8"/>
          <p:cNvSpPr txBox="1"/>
          <p:nvPr/>
        </p:nvSpPr>
        <p:spPr>
          <a:xfrm>
            <a:off x="11625943" y="6244136"/>
            <a:ext cx="566057" cy="4772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sz="16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808" name="Google Shape;808;p9"/>
          <p:cNvSpPr txBox="1"/>
          <p:nvPr/>
        </p:nvSpPr>
        <p:spPr>
          <a:xfrm>
            <a:off x="263585" y="9658"/>
            <a:ext cx="118489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ngsana New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rPr>
              <a:t>รูปภาพเครื่องจักรและหุ่นยนต์หรือระบบดิจิทัลที่ใช้ในโครงการ As is and To be System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endParaRPr/>
          </a:p>
        </p:txBody>
      </p:sp>
      <p:graphicFrame>
        <p:nvGraphicFramePr>
          <p:cNvPr id="809" name="Google Shape;809;p9"/>
          <p:cNvGraphicFramePr/>
          <p:nvPr/>
        </p:nvGraphicFramePr>
        <p:xfrm>
          <a:off x="263585" y="532877"/>
          <a:ext cx="11756900" cy="6145650"/>
        </p:xfrm>
        <a:graphic>
          <a:graphicData uri="http://schemas.openxmlformats.org/drawingml/2006/table">
            <a:tbl>
              <a:tblPr firstRow="1" bandRow="1">
                <a:noFill/>
                <a:tableStyleId>{8FEF475C-7B46-478D-93E7-880EE38FDCB2}</a:tableStyleId>
              </a:tblPr>
              <a:tblGrid>
                <a:gridCol w="115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2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7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3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โครงการหลัก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โครงการย่อย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จำนวน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As is System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To be System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มูลค่าเงินลงทุน (ล้านบาท)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มิติย่อย</a:t>
                      </a:r>
                      <a:br>
                        <a:rPr lang="en-US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ที่เกี่ยวข้อง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950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 ชื่อโครงการหลัก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4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(รูปภาพ+คำอธิบายสั้นๆ)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10" name="Google Shape;810;p9"/>
          <p:cNvSpPr txBox="1"/>
          <p:nvPr/>
        </p:nvSpPr>
        <p:spPr>
          <a:xfrm>
            <a:off x="11775057" y="6426679"/>
            <a:ext cx="416943" cy="2947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sz="14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and End Slide Master">
  <a:themeElements>
    <a:clrScheme name="ALLPPT-COLOR-A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ver and End Slide Master">
  <a:themeElements>
    <a:clrScheme name="ALLPPT-COLOR-A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ver and End Slide Master">
  <a:themeElements>
    <a:clrScheme name="ALLPPT-COLOR-A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over and End Slide Master">
  <a:themeElements>
    <a:clrScheme name="ALLPPT-COLOR-A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2504</Words>
  <Application>Microsoft Office PowerPoint</Application>
  <PresentationFormat>Widescreen</PresentationFormat>
  <Paragraphs>491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Kanit</vt:lpstr>
      <vt:lpstr>Angsana New</vt:lpstr>
      <vt:lpstr>Tahoma</vt:lpstr>
      <vt:lpstr>Calibri</vt:lpstr>
      <vt:lpstr>Arial</vt:lpstr>
      <vt:lpstr>Kanit Medium</vt:lpstr>
      <vt:lpstr>Play</vt:lpstr>
      <vt:lpstr>Prompt</vt:lpstr>
      <vt:lpstr>Sarabun</vt:lpstr>
      <vt:lpstr>1_Office Theme</vt:lpstr>
      <vt:lpstr>Office Theme</vt:lpstr>
      <vt:lpstr>Cover and End Slide Master</vt:lpstr>
      <vt:lpstr>1_Cover and End Slide Master</vt:lpstr>
      <vt:lpstr>2_Cover and End Slide Master</vt:lpstr>
      <vt:lpstr>5_Cover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จำนวนพนักงานทั้งหมดของบริษัท จำนวน ……. คน  - จำนวนพนักงานที่เกี่ยวข้องและได้รับผลประโยชน์จากการปรับปรุงประสิทธิภาพ    เพื่อยกระดับสู่อุตสาหกรรม 4.0 ตารางแสดงข้อมูลดังต่อไปนี้</vt:lpstr>
      <vt:lpstr>สรุปจำนวนโครงการทั้งหมดที่เสนอในแผนลงทุน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Korkwan</dc:creator>
  <cp:lastModifiedBy>lukana eksorakul</cp:lastModifiedBy>
  <cp:revision>2</cp:revision>
  <dcterms:created xsi:type="dcterms:W3CDTF">2023-06-20T06:28:41Z</dcterms:created>
  <dcterms:modified xsi:type="dcterms:W3CDTF">2026-04-22T07:35:11Z</dcterms:modified>
</cp:coreProperties>
</file>